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handoutMasterIdLst>
    <p:handoutMasterId r:id="rId66"/>
  </p:handoutMasterIdLst>
  <p:sldIdLst>
    <p:sldId id="1581" r:id="rId2"/>
    <p:sldId id="1613" r:id="rId3"/>
    <p:sldId id="1616" r:id="rId4"/>
    <p:sldId id="1617" r:id="rId5"/>
    <p:sldId id="1618" r:id="rId6"/>
    <p:sldId id="1619" r:id="rId7"/>
    <p:sldId id="1620" r:id="rId8"/>
    <p:sldId id="1621" r:id="rId9"/>
    <p:sldId id="1614" r:id="rId10"/>
    <p:sldId id="1583" r:id="rId11"/>
    <p:sldId id="1585" r:id="rId12"/>
    <p:sldId id="1567" r:id="rId13"/>
    <p:sldId id="1568" r:id="rId14"/>
    <p:sldId id="1561" r:id="rId15"/>
    <p:sldId id="1564" r:id="rId16"/>
    <p:sldId id="1557" r:id="rId17"/>
    <p:sldId id="1514" r:id="rId18"/>
    <p:sldId id="1516" r:id="rId19"/>
    <p:sldId id="1517" r:id="rId20"/>
    <p:sldId id="1527" r:id="rId21"/>
    <p:sldId id="1518" r:id="rId22"/>
    <p:sldId id="1528" r:id="rId23"/>
    <p:sldId id="1519" r:id="rId24"/>
    <p:sldId id="1520" r:id="rId25"/>
    <p:sldId id="1521" r:id="rId26"/>
    <p:sldId id="1522" r:id="rId27"/>
    <p:sldId id="1523" r:id="rId28"/>
    <p:sldId id="1524" r:id="rId29"/>
    <p:sldId id="1525" r:id="rId30"/>
    <p:sldId id="1526" r:id="rId31"/>
    <p:sldId id="1529" r:id="rId32"/>
    <p:sldId id="1530" r:id="rId33"/>
    <p:sldId id="1531" r:id="rId34"/>
    <p:sldId id="1532" r:id="rId35"/>
    <p:sldId id="1560" r:id="rId36"/>
    <p:sldId id="1566" r:id="rId37"/>
    <p:sldId id="1622" r:id="rId38"/>
    <p:sldId id="1588" r:id="rId39"/>
    <p:sldId id="1587" r:id="rId40"/>
    <p:sldId id="1590" r:id="rId41"/>
    <p:sldId id="1592" r:id="rId42"/>
    <p:sldId id="1591" r:id="rId43"/>
    <p:sldId id="1593" r:id="rId44"/>
    <p:sldId id="1594" r:id="rId45"/>
    <p:sldId id="1595" r:id="rId46"/>
    <p:sldId id="1596" r:id="rId47"/>
    <p:sldId id="1597" r:id="rId48"/>
    <p:sldId id="1598" r:id="rId49"/>
    <p:sldId id="1599" r:id="rId50"/>
    <p:sldId id="1600" r:id="rId51"/>
    <p:sldId id="1601" r:id="rId52"/>
    <p:sldId id="1602" r:id="rId53"/>
    <p:sldId id="1603" r:id="rId54"/>
    <p:sldId id="1586" r:id="rId55"/>
    <p:sldId id="1604" r:id="rId56"/>
    <p:sldId id="1605" r:id="rId57"/>
    <p:sldId id="1606" r:id="rId58"/>
    <p:sldId id="1607" r:id="rId59"/>
    <p:sldId id="1608" r:id="rId60"/>
    <p:sldId id="1609" r:id="rId61"/>
    <p:sldId id="1610" r:id="rId62"/>
    <p:sldId id="1611" r:id="rId63"/>
    <p:sldId id="1612" r:id="rId64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46" autoAdjust="0"/>
    <p:restoredTop sz="75202" autoAdjust="0"/>
  </p:normalViewPr>
  <p:slideViewPr>
    <p:cSldViewPr>
      <p:cViewPr varScale="1">
        <p:scale>
          <a:sx n="55" d="100"/>
          <a:sy n="55" d="100"/>
        </p:scale>
        <p:origin x="33" y="12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Part 9: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Real-Time Data Analytics (2/2)</a:t>
            </a:r>
            <a:endParaRPr lang="en-US" sz="26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431/631 451/651 (Winter 2019)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Adam Roegiest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Kira Systems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April 2, 2019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125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http://roegiest.com/bigdata-2019w/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7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Streams Processing Challenges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Inherent challenges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Latency requirements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Space bounds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330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System challenges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371171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Bursty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behavior and load balancing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Out-of-order message delivery and non-determinism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Consistency semantics (at most once, exactly once, at least once)</a:t>
            </a:r>
          </a:p>
        </p:txBody>
      </p:sp>
    </p:spTree>
    <p:extLst>
      <p:ext uri="{BB962C8B-B14F-4D97-AF65-F5344CB8AC3E}">
        <p14:creationId xmlns:p14="http://schemas.microsoft.com/office/powerpoint/2010/main" val="24340022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Algorithmic Solutions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2476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Throw away data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8573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Sampling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638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Accepting some approximations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4019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Hashing</a:t>
            </a:r>
          </a:p>
        </p:txBody>
      </p:sp>
    </p:spTree>
    <p:extLst>
      <p:ext uri="{BB962C8B-B14F-4D97-AF65-F5344CB8AC3E}">
        <p14:creationId xmlns:p14="http://schemas.microsoft.com/office/powerpoint/2010/main" val="9867598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4" grpId="0"/>
      <p:bldP spid="3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Reservoir Sampling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550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select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elements from a </a:t>
            </a:r>
            <a:b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stream of size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with uniform probability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906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can be very very large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might not even know what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is! (infinite stream)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02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Solution: Reservoir sampling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8311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Store first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elements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the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element thereafter, keep with probability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s/k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(randomly discard an existing element)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696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Example: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= 10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077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first 10 elements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11th element: keep with 10/11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12th element: keep with 10/12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052682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Reservoir Sampling: How does it work?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600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Example: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= 10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981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first 10 elements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11th element: keep with 10/11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191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General case: at the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(k + 1)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th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element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572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of selecting each item up until now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s/k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existing item is discarded: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s/(k+1) × 1/s = 1/(k + 1)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existing item survives: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k/(k + 1)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each item survives 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(k + 1)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round: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(s/k) × k/(k + 1) = s/(k + 1)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2765286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If we decide to keep it: sampled uniformly by definition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52600" y="3070086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probability existing item is discarded: 10/11 × 1/10 = 1/11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752600" y="3355776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probability existing item survives: 10/11</a:t>
            </a:r>
          </a:p>
        </p:txBody>
      </p:sp>
    </p:spTree>
    <p:extLst>
      <p:ext uri="{BB962C8B-B14F-4D97-AF65-F5344CB8AC3E}">
        <p14:creationId xmlns:p14="http://schemas.microsoft.com/office/powerpoint/2010/main" val="42811052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Hashing for Three Common Tasks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Cardinality estimation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What’s the cardinality of set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unique visitors to this page?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9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 membership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0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 member of set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 this user seen this ad before?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Frequency estimation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times have we observed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queries has this user issued?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38800" y="25101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38800" y="3881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38800" y="5405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39000" y="25101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39000" y="3881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239000" y="5405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</a:p>
        </p:txBody>
      </p:sp>
    </p:spTree>
    <p:extLst>
      <p:ext uri="{BB962C8B-B14F-4D97-AF65-F5344CB8AC3E}">
        <p14:creationId xmlns:p14="http://schemas.microsoft.com/office/powerpoint/2010/main" val="808517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HyperLogLog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Counter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cardinality estimation of set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size() → number of unique elements in the set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330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Observation: hash each item and examine the hash code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371171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 expectation, 1/2 of the hash codes will start with 0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 expectation, 1/4 of the hash codes will start with 00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 expectation, 1/8 of the hash codes will start with 000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 expectation, 1/16 of the hash codes will start with 0000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029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How do we take advantage of this observation?</a:t>
            </a:r>
          </a:p>
        </p:txBody>
      </p:sp>
    </p:spTree>
    <p:extLst>
      <p:ext uri="{BB962C8B-B14F-4D97-AF65-F5344CB8AC3E}">
        <p14:creationId xmlns:p14="http://schemas.microsoft.com/office/powerpoint/2010/main" val="27495817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4" grpId="0"/>
      <p:bldP spid="35" grpId="0"/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keep track of set membership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put(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 → insert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into the set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contains(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 → yes if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is a member of the set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6" name="Rectangle 25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330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Components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3711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bit vector</a:t>
            </a:r>
          </a:p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hash functions: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h</a:t>
            </a:r>
            <a:r>
              <a:rPr lang="en-US" sz="2000" b="0" i="1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…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h</a:t>
            </a:r>
            <a:r>
              <a:rPr lang="en-US" sz="2000" b="0" i="1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endParaRPr lang="en-US" sz="2000" b="0" i="1" kern="0" baseline="-25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282639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/>
      <p:bldP spid="3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put</a:t>
            </a:r>
          </a:p>
        </p:txBody>
      </p:sp>
    </p:spTree>
    <p:extLst>
      <p:ext uri="{BB962C8B-B14F-4D97-AF65-F5344CB8AC3E}">
        <p14:creationId xmlns:p14="http://schemas.microsoft.com/office/powerpoint/2010/main" val="13408501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put</a:t>
            </a:r>
          </a:p>
        </p:txBody>
      </p:sp>
    </p:spTree>
    <p:extLst>
      <p:ext uri="{BB962C8B-B14F-4D97-AF65-F5344CB8AC3E}">
        <p14:creationId xmlns:p14="http://schemas.microsoft.com/office/powerpoint/2010/main" val="3002052622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contains</a:t>
            </a:r>
          </a:p>
        </p:txBody>
      </p:sp>
    </p:spTree>
    <p:extLst>
      <p:ext uri="{BB962C8B-B14F-4D97-AF65-F5344CB8AC3E}">
        <p14:creationId xmlns:p14="http://schemas.microsoft.com/office/powerpoint/2010/main" val="34629952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Since last time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Storm/Heron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Gives you pipes, but you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gotta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connect everything up yourself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028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Spark Streaming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9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Gives you RDDs, transformations and windowing 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–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but no event/processing time distinction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321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Beam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702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Gives you transformations and windowing, event/processing time distinction 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–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but too complex</a:t>
            </a:r>
          </a:p>
        </p:txBody>
      </p:sp>
    </p:spTree>
    <p:extLst>
      <p:ext uri="{BB962C8B-B14F-4D97-AF65-F5344CB8AC3E}">
        <p14:creationId xmlns:p14="http://schemas.microsoft.com/office/powerpoint/2010/main" val="739163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7" grpId="0"/>
      <p:bldP spid="8" grpId="0"/>
      <p:bldP spid="9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5143500" y="3117669"/>
            <a:ext cx="3581400" cy="1295400"/>
            <a:chOff x="5562600" y="3200400"/>
            <a:chExt cx="3581400" cy="1295400"/>
          </a:xfrm>
        </p:grpSpPr>
        <p:sp>
          <p:nvSpPr>
            <p:cNvPr id="31" name="TextBox 30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      =  YES  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" name="Double Brace 2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3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contains</a:t>
            </a:r>
          </a:p>
        </p:txBody>
      </p:sp>
    </p:spTree>
    <p:extLst>
      <p:ext uri="{BB962C8B-B14F-4D97-AF65-F5344CB8AC3E}">
        <p14:creationId xmlns:p14="http://schemas.microsoft.com/office/powerpoint/2010/main" val="12699591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contains</a:t>
            </a:r>
          </a:p>
        </p:txBody>
      </p:sp>
    </p:spTree>
    <p:extLst>
      <p:ext uri="{BB962C8B-B14F-4D97-AF65-F5344CB8AC3E}">
        <p14:creationId xmlns:p14="http://schemas.microsoft.com/office/powerpoint/2010/main" val="26160096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What’s going on here?</a:t>
            </a:r>
          </a:p>
        </p:txBody>
      </p:sp>
      <p:grpSp>
        <p:nvGrpSpPr>
          <p:cNvPr id="39" name="Group 38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44" name="TextBox 43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       = NO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0" name="Double Brace 39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contains</a:t>
            </a:r>
          </a:p>
        </p:txBody>
      </p:sp>
    </p:spTree>
    <p:extLst>
      <p:ext uri="{BB962C8B-B14F-4D97-AF65-F5344CB8AC3E}">
        <p14:creationId xmlns:p14="http://schemas.microsoft.com/office/powerpoint/2010/main" val="18086734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Error properties: contains(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positives possible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 false negatives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483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Usage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64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Constraints: capacity, error probability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Tunable parameters: size of bit vector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number of hash functions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19788399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685800" y="3733800"/>
            <a:ext cx="7010400" cy="2743200"/>
            <a:chOff x="685800" y="3733800"/>
            <a:chExt cx="7010400" cy="2743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 bwMode="auto">
            <a:xfrm>
              <a:off x="1295400" y="4114800"/>
              <a:ext cx="6400800" cy="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 bwMode="auto">
            <a:xfrm>
              <a:off x="1143000" y="4343400"/>
              <a:ext cx="0" cy="213360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3886200" y="3733800"/>
              <a:ext cx="1295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>
                  <a:solidFill>
                    <a:schemeClr val="bg1"/>
                  </a:solidFill>
                  <a:latin typeface="Gill Sans"/>
                  <a:cs typeface="Gill Sans"/>
                </a:rPr>
                <a:t>m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5800" y="5162490"/>
              <a:ext cx="533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>
                  <a:solidFill>
                    <a:schemeClr val="bg1"/>
                  </a:solidFill>
                  <a:latin typeface="Gill Sans"/>
                  <a:cs typeface="Gill Sans"/>
                </a:rPr>
                <a:t>k</a:t>
              </a:r>
            </a:p>
          </p:txBody>
        </p:sp>
      </p:grpSp>
      <p:sp>
        <p:nvSpPr>
          <p:cNvPr id="5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frequency estimation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0" y="1752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put(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 → increment count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by one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get(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 → returns the frequency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Components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0" y="2971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by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array of counters</a:t>
            </a:r>
          </a:p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hash functions: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h</a:t>
            </a:r>
            <a:r>
              <a:rPr lang="en-US" sz="2000" b="0" i="1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…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h</a:t>
            </a:r>
            <a:r>
              <a:rPr lang="en-US" sz="2000" b="0" i="1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endParaRPr lang="en-US" sz="2000" b="0" i="1" kern="0" baseline="-25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078095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4" grpId="0"/>
      <p:bldP spid="6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put</a:t>
            </a:r>
          </a:p>
        </p:txBody>
      </p:sp>
    </p:spTree>
    <p:extLst>
      <p:ext uri="{BB962C8B-B14F-4D97-AF65-F5344CB8AC3E}">
        <p14:creationId xmlns:p14="http://schemas.microsoft.com/office/powerpoint/2010/main" val="7198454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put</a:t>
            </a:r>
          </a:p>
        </p:txBody>
      </p:sp>
    </p:spTree>
    <p:extLst>
      <p:ext uri="{BB962C8B-B14F-4D97-AF65-F5344CB8AC3E}">
        <p14:creationId xmlns:p14="http://schemas.microsoft.com/office/powerpoint/2010/main" val="4205000547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put</a:t>
            </a:r>
          </a:p>
        </p:txBody>
      </p:sp>
    </p:spTree>
    <p:extLst>
      <p:ext uri="{BB962C8B-B14F-4D97-AF65-F5344CB8AC3E}">
        <p14:creationId xmlns:p14="http://schemas.microsoft.com/office/powerpoint/2010/main" val="16124446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put</a:t>
            </a:r>
          </a:p>
        </p:txBody>
      </p:sp>
    </p:spTree>
    <p:extLst>
      <p:ext uri="{BB962C8B-B14F-4D97-AF65-F5344CB8AC3E}">
        <p14:creationId xmlns:p14="http://schemas.microsoft.com/office/powerpoint/2010/main" val="799415244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put</a:t>
            </a:r>
          </a:p>
        </p:txBody>
      </p:sp>
    </p:spTree>
    <p:extLst>
      <p:ext uri="{BB962C8B-B14F-4D97-AF65-F5344CB8AC3E}">
        <p14:creationId xmlns:p14="http://schemas.microsoft.com/office/powerpoint/2010/main" val="14943078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Wikipedia (River)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Stream Processing Frameworks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             Spark </a:t>
            </a:r>
            <a:r>
              <a:rPr lang="en-US" sz="3600" b="0" i="1" kern="0" dirty="0">
                <a:latin typeface="Gill Sans"/>
                <a:cs typeface="Gill Sans"/>
              </a:rPr>
              <a:t>Structured</a:t>
            </a:r>
            <a:r>
              <a:rPr lang="en-US" sz="3600" b="0" kern="0" dirty="0">
                <a:latin typeface="Gill Sans"/>
                <a:cs typeface="Gill Sans"/>
              </a:rPr>
              <a:t> Streaming</a:t>
            </a:r>
          </a:p>
        </p:txBody>
      </p:sp>
    </p:spTree>
    <p:extLst>
      <p:ext uri="{BB962C8B-B14F-4D97-AF65-F5344CB8AC3E}">
        <p14:creationId xmlns:p14="http://schemas.microsoft.com/office/powerpoint/2010/main" val="977316611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put</a:t>
            </a:r>
          </a:p>
        </p:txBody>
      </p:sp>
    </p:spTree>
    <p:extLst>
      <p:ext uri="{BB962C8B-B14F-4D97-AF65-F5344CB8AC3E}">
        <p14:creationId xmlns:p14="http://schemas.microsoft.com/office/powerpoint/2010/main" val="3636409982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get</a:t>
            </a:r>
          </a:p>
        </p:txBody>
      </p:sp>
    </p:spTree>
    <p:extLst>
      <p:ext uri="{BB962C8B-B14F-4D97-AF65-F5344CB8AC3E}">
        <p14:creationId xmlns:p14="http://schemas.microsoft.com/office/powerpoint/2010/main" val="38504918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/>
      <p:bldP spid="56" grpId="0"/>
      <p:bldP spid="57" grpId="0"/>
      <p:bldP spid="58" grpId="0"/>
      <p:bldP spid="6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71" name="TextBox 70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      = 2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8" name="Double Brace 67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get</a:t>
            </a:r>
          </a:p>
        </p:txBody>
      </p:sp>
    </p:spTree>
    <p:extLst>
      <p:ext uri="{BB962C8B-B14F-4D97-AF65-F5344CB8AC3E}">
        <p14:creationId xmlns:p14="http://schemas.microsoft.com/office/powerpoint/2010/main" val="18777813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get</a:t>
            </a:r>
          </a:p>
        </p:txBody>
      </p:sp>
    </p:spTree>
    <p:extLst>
      <p:ext uri="{BB962C8B-B14F-4D97-AF65-F5344CB8AC3E}">
        <p14:creationId xmlns:p14="http://schemas.microsoft.com/office/powerpoint/2010/main" val="22128777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/>
      <p:bldP spid="69" grpId="0"/>
      <p:bldP spid="70" grpId="0"/>
      <p:bldP spid="71" grpId="0"/>
      <p:bldP spid="7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65" name="TextBox 64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      = 1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6" name="Double Brace 65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8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Sketches: get</a:t>
            </a:r>
          </a:p>
        </p:txBody>
      </p:sp>
    </p:spTree>
    <p:extLst>
      <p:ext uri="{BB962C8B-B14F-4D97-AF65-F5344CB8AC3E}">
        <p14:creationId xmlns:p14="http://schemas.microsoft.com/office/powerpoint/2010/main" val="938821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Error properties: get(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Reasonable estimation of heavy-hitters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Frequent over-estimation of tail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483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Usage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64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Constraints: number of distinct events, distribution of events, error bounds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Tunable parameters: number of counters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hash functions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size of counters</a:t>
            </a:r>
          </a:p>
        </p:txBody>
      </p:sp>
    </p:spTree>
    <p:extLst>
      <p:ext uri="{BB962C8B-B14F-4D97-AF65-F5344CB8AC3E}">
        <p14:creationId xmlns:p14="http://schemas.microsoft.com/office/powerpoint/2010/main" val="38930669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Hashing for Three Common Tasks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Cardinality estimation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What’s the cardinality of set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unique visitors to this page?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9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 membership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0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 member of set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 this user seen this ad before?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Frequency estimation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times have we observed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queries has this user issued?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38800" y="25101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38800" y="3881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38800" y="5405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39000" y="25101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39000" y="3881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239000" y="5405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</a:p>
        </p:txBody>
      </p:sp>
    </p:spTree>
    <p:extLst>
      <p:ext uri="{BB962C8B-B14F-4D97-AF65-F5344CB8AC3E}">
        <p14:creationId xmlns:p14="http://schemas.microsoft.com/office/powerpoint/2010/main" val="34288827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Wikipedia (River)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Stream Processing Frameworks</a:t>
            </a:r>
          </a:p>
        </p:txBody>
      </p:sp>
    </p:spTree>
    <p:extLst>
      <p:ext uri="{BB962C8B-B14F-4D97-AF65-F5344CB8AC3E}">
        <p14:creationId xmlns:p14="http://schemas.microsoft.com/office/powerpoint/2010/main" val="1186510744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auto">
          <a:xfrm>
            <a:off x="3543300" y="685800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Frontend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543300" y="1261963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Backend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3300" y="152400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users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43300" y="5657443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BI tools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43300" y="6096590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analysts</a:t>
            </a:r>
          </a:p>
        </p:txBody>
      </p:sp>
      <p:sp>
        <p:nvSpPr>
          <p:cNvPr id="12" name="Down Arrow 11"/>
          <p:cNvSpPr/>
          <p:nvPr/>
        </p:nvSpPr>
        <p:spPr bwMode="auto">
          <a:xfrm>
            <a:off x="3962400" y="3084512"/>
            <a:ext cx="1219200" cy="1258888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Can 13"/>
          <p:cNvSpPr/>
          <p:nvPr/>
        </p:nvSpPr>
        <p:spPr bwMode="auto">
          <a:xfrm>
            <a:off x="3543300" y="4419600"/>
            <a:ext cx="2057400" cy="1133674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43200" y="3376136"/>
            <a:ext cx="36575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br>
              <a:rPr lang="en-US" sz="1800" b="0" dirty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800" b="0" dirty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543300" y="4731603"/>
            <a:ext cx="205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Data </a:t>
            </a:r>
            <a:b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Warehouse</a:t>
            </a:r>
            <a:endParaRPr lang="en-US" sz="1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543300" y="1838126"/>
            <a:ext cx="2057400" cy="1133674"/>
            <a:chOff x="3543300" y="1838126"/>
            <a:chExt cx="2057400" cy="1133674"/>
          </a:xfrm>
        </p:grpSpPr>
        <p:sp>
          <p:nvSpPr>
            <p:cNvPr id="19" name="Can 18"/>
            <p:cNvSpPr/>
            <p:nvPr/>
          </p:nvSpPr>
          <p:spPr bwMode="auto">
            <a:xfrm>
              <a:off x="3543300" y="1838126"/>
              <a:ext cx="2057400" cy="1133674"/>
            </a:xfrm>
            <a:prstGeom prst="can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543300" y="2140803"/>
              <a:ext cx="2057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>
                  <a:solidFill>
                    <a:schemeClr val="bg2"/>
                  </a:solidFill>
                  <a:latin typeface="Gill Sans"/>
                  <a:cs typeface="Gill Sans"/>
                </a:rPr>
                <a:t>OLTP </a:t>
              </a:r>
              <a:br>
                <a:rPr lang="en-US" sz="2400" b="0" dirty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sz="2400" b="0" dirty="0">
                  <a:solidFill>
                    <a:schemeClr val="bg2"/>
                  </a:solidFill>
                  <a:latin typeface="Gill Sans"/>
                  <a:cs typeface="Gill Sans"/>
                </a:rPr>
                <a:t>database</a:t>
              </a:r>
              <a:endParaRPr lang="en-US" sz="1800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730" y="-56255"/>
            <a:ext cx="728870" cy="762000"/>
          </a:xfrm>
          <a:prstGeom prst="rect">
            <a:avLst/>
          </a:prstGeom>
        </p:spPr>
      </p:pic>
      <p:sp>
        <p:nvSpPr>
          <p:cNvPr id="17" name="Oval Callout 16"/>
          <p:cNvSpPr/>
          <p:nvPr/>
        </p:nvSpPr>
        <p:spPr bwMode="auto">
          <a:xfrm>
            <a:off x="522880" y="5310706"/>
            <a:ext cx="3352800" cy="1066800"/>
          </a:xfrm>
          <a:prstGeom prst="wedgeEllipseCallout">
            <a:avLst>
              <a:gd name="adj1" fmla="val 52465"/>
              <a:gd name="adj2" fmla="val 45869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My data is a 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day old</a:t>
            </a:r>
            <a:r>
              <a:rPr lang="mr-IN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3" name="Oval Callout 22"/>
          <p:cNvSpPr/>
          <p:nvPr/>
        </p:nvSpPr>
        <p:spPr bwMode="auto">
          <a:xfrm>
            <a:off x="5334000" y="5562600"/>
            <a:ext cx="1461837" cy="1066800"/>
          </a:xfrm>
          <a:prstGeom prst="wedgeEllipseCallout">
            <a:avLst>
              <a:gd name="adj1" fmla="val -67036"/>
              <a:gd name="adj2" fmla="val 24121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Yay!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834270" y="689908"/>
            <a:ext cx="289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Kafka, Heron, Spark Streaming, Spark Structured Streaming, </a:t>
            </a:r>
            <a:r>
              <a:rPr lang="mr-IN" sz="2400" b="0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94208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3" grpId="0" animBg="1"/>
      <p:bldP spid="2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und_layer_cak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660"/>
            <a:ext cx="9144000" cy="7100957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(Cake)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about our cake?</a:t>
            </a:r>
          </a:p>
        </p:txBody>
      </p:sp>
    </p:spTree>
    <p:extLst>
      <p:ext uri="{BB962C8B-B14F-4D97-AF65-F5344CB8AC3E}">
        <p14:creationId xmlns:p14="http://schemas.microsoft.com/office/powerpoint/2010/main" val="205491320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8534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Step 1: From RDDs to </a:t>
            </a:r>
            <a:r>
              <a:rPr lang="en-US" sz="3200" b="0" kern="0" dirty="0" err="1">
                <a:solidFill>
                  <a:srgbClr val="000000"/>
                </a:solidFill>
                <a:latin typeface="Gill Sans"/>
                <a:cs typeface="Gill Sans"/>
              </a:rPr>
              <a:t>DataFrames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13716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Step 2: From bounded to unbounded tables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14600"/>
            <a:ext cx="7467600" cy="4017893"/>
          </a:xfrm>
          <a:prstGeom prst="rect">
            <a:avLst/>
          </a:prstGeom>
        </p:spPr>
      </p:pic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Spark Structured Streaming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8465509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1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>
            <a:cxnSpLocks noChangeShapeType="1"/>
          </p:cNvCxnSpPr>
          <p:nvPr/>
        </p:nvCxnSpPr>
        <p:spPr bwMode="auto">
          <a:xfrm>
            <a:off x="1012779" y="3352800"/>
            <a:ext cx="5264774" cy="0"/>
          </a:xfrm>
          <a:prstGeom prst="straightConnector1">
            <a:avLst/>
          </a:prstGeom>
          <a:noFill/>
          <a:ln w="25400">
            <a:solidFill>
              <a:schemeClr val="bg1"/>
            </a:solidFill>
            <a:prstDash val="dash"/>
            <a:round/>
            <a:headEnd type="none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7955230" y="2553212"/>
            <a:ext cx="655370" cy="15657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</a:t>
            </a: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563048" y="2553213"/>
            <a:ext cx="791990" cy="554816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40"/>
          <p:cNvCxnSpPr>
            <a:cxnSpLocks noChangeShapeType="1"/>
          </p:cNvCxnSpPr>
          <p:nvPr/>
        </p:nvCxnSpPr>
        <p:spPr bwMode="auto">
          <a:xfrm flipV="1">
            <a:off x="6591035" y="3539544"/>
            <a:ext cx="764003" cy="579462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44" name="TextBox 43"/>
          <p:cNvSpPr txBox="1"/>
          <p:nvPr/>
        </p:nvSpPr>
        <p:spPr>
          <a:xfrm>
            <a:off x="942134" y="3048000"/>
            <a:ext cx="74411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online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42134" y="3393199"/>
            <a:ext cx="69121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batch</a:t>
            </a:r>
          </a:p>
        </p:txBody>
      </p:sp>
      <p:sp>
        <p:nvSpPr>
          <p:cNvPr id="46" name="Rounded Rectangle 45"/>
          <p:cNvSpPr/>
          <p:nvPr/>
        </p:nvSpPr>
        <p:spPr bwMode="auto">
          <a:xfrm rot="16200000">
            <a:off x="6823847" y="3084404"/>
            <a:ext cx="1565793" cy="503412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merging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0" y="1153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Example: count historical clicks and clicks in real time</a:t>
            </a: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Hybrid Online/Batch Processing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1507487" y="1947295"/>
            <a:ext cx="4967032" cy="753377"/>
            <a:chOff x="1507487" y="1947295"/>
            <a:chExt cx="4967032" cy="753377"/>
          </a:xfrm>
        </p:grpSpPr>
        <p:sp>
          <p:nvSpPr>
            <p:cNvPr id="5" name="Rectangle 4"/>
            <p:cNvSpPr/>
            <p:nvPr/>
          </p:nvSpPr>
          <p:spPr bwMode="auto">
            <a:xfrm>
              <a:off x="5047912" y="1947295"/>
              <a:ext cx="1426607" cy="75337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Online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results</a:t>
              </a: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 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1507487" y="1947295"/>
              <a:ext cx="979899" cy="75337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Kafka</a:t>
              </a:r>
              <a:endParaRPr kumimoji="0" lang="en-US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3066995" y="1947295"/>
              <a:ext cx="1445229" cy="753376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Online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processing</a:t>
              </a:r>
            </a:p>
          </p:txBody>
        </p:sp>
        <p:cxnSp>
          <p:nvCxnSpPr>
            <p:cNvPr id="37" name="Straight Arrow Connector 36"/>
            <p:cNvCxnSpPr>
              <a:cxnSpLocks noChangeShapeType="1"/>
              <a:stCxn id="13" idx="3"/>
              <a:endCxn id="5" idx="1"/>
            </p:cNvCxnSpPr>
            <p:nvPr/>
          </p:nvCxnSpPr>
          <p:spPr bwMode="auto">
            <a:xfrm>
              <a:off x="4512224" y="2323983"/>
              <a:ext cx="535688" cy="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" name="Straight Arrow Connector 59"/>
            <p:cNvCxnSpPr>
              <a:cxnSpLocks noChangeShapeType="1"/>
              <a:stCxn id="10" idx="3"/>
              <a:endCxn id="13" idx="1"/>
            </p:cNvCxnSpPr>
            <p:nvPr/>
          </p:nvCxnSpPr>
          <p:spPr bwMode="auto">
            <a:xfrm>
              <a:off x="2487386" y="2323983"/>
              <a:ext cx="579609" cy="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7" name="Group 66"/>
          <p:cNvGrpSpPr/>
          <p:nvPr/>
        </p:nvGrpSpPr>
        <p:grpSpPr>
          <a:xfrm>
            <a:off x="1507486" y="3952224"/>
            <a:ext cx="4967033" cy="753377"/>
            <a:chOff x="1507486" y="3952224"/>
            <a:chExt cx="4967033" cy="753377"/>
          </a:xfrm>
        </p:grpSpPr>
        <p:sp>
          <p:nvSpPr>
            <p:cNvPr id="63" name="Rectangle 62"/>
            <p:cNvSpPr/>
            <p:nvPr/>
          </p:nvSpPr>
          <p:spPr bwMode="auto">
            <a:xfrm>
              <a:off x="5047912" y="3952224"/>
              <a:ext cx="1426607" cy="75337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Batch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results</a:t>
              </a: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1507486" y="3952225"/>
              <a:ext cx="979899" cy="75337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HDFS</a:t>
              </a:r>
              <a:endParaRPr kumimoji="0" lang="en-US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Rounded Rectangle 58"/>
            <p:cNvSpPr/>
            <p:nvPr/>
          </p:nvSpPr>
          <p:spPr bwMode="auto">
            <a:xfrm>
              <a:off x="3066994" y="3952225"/>
              <a:ext cx="1445229" cy="753376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Batch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processing</a:t>
              </a:r>
            </a:p>
          </p:txBody>
        </p:sp>
        <p:cxnSp>
          <p:nvCxnSpPr>
            <p:cNvPr id="61" name="Straight Arrow Connector 60"/>
            <p:cNvCxnSpPr>
              <a:cxnSpLocks noChangeShapeType="1"/>
              <a:stCxn id="56" idx="3"/>
              <a:endCxn id="59" idx="1"/>
            </p:cNvCxnSpPr>
            <p:nvPr/>
          </p:nvCxnSpPr>
          <p:spPr bwMode="auto">
            <a:xfrm>
              <a:off x="2487385" y="4328913"/>
              <a:ext cx="579609" cy="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2" name="Straight Arrow Connector 61"/>
            <p:cNvCxnSpPr>
              <a:cxnSpLocks noChangeShapeType="1"/>
              <a:stCxn id="59" idx="3"/>
              <a:endCxn id="63" idx="1"/>
            </p:cNvCxnSpPr>
            <p:nvPr/>
          </p:nvCxnSpPr>
          <p:spPr bwMode="auto">
            <a:xfrm>
              <a:off x="4512223" y="4328913"/>
              <a:ext cx="535689" cy="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8793577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4" grpId="0"/>
      <p:bldP spid="45" grpId="0"/>
      <p:bldP spid="46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>
            <a:cxnSpLocks noChangeShapeType="1"/>
          </p:cNvCxnSpPr>
          <p:nvPr/>
        </p:nvCxnSpPr>
        <p:spPr bwMode="auto">
          <a:xfrm>
            <a:off x="1012779" y="3352800"/>
            <a:ext cx="5264774" cy="0"/>
          </a:xfrm>
          <a:prstGeom prst="straightConnector1">
            <a:avLst/>
          </a:prstGeom>
          <a:noFill/>
          <a:ln w="25400">
            <a:solidFill>
              <a:schemeClr val="bg1"/>
            </a:solidFill>
            <a:prstDash val="dash"/>
            <a:round/>
            <a:headEnd type="none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5" name="Rectangle 4"/>
          <p:cNvSpPr/>
          <p:nvPr/>
        </p:nvSpPr>
        <p:spPr bwMode="auto">
          <a:xfrm>
            <a:off x="5047912" y="1947295"/>
            <a:ext cx="1426607" cy="7533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Online</a:t>
            </a:r>
            <a:b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results</a:t>
            </a:r>
            <a:r>
              <a:rPr lang="en-US" b="0" kern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955230" y="2553212"/>
            <a:ext cx="655370" cy="15657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1507487" y="1947295"/>
            <a:ext cx="979899" cy="7533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kern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Kafka</a:t>
            </a:r>
            <a:endParaRPr kumimoji="0" lang="en-US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3066995" y="1947295"/>
            <a:ext cx="1445229" cy="753376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Storm topology</a:t>
            </a:r>
          </a:p>
        </p:txBody>
      </p:sp>
      <p:cxnSp>
        <p:nvCxnSpPr>
          <p:cNvPr id="17" name="Straight Arrow Connector 16"/>
          <p:cNvCxnSpPr>
            <a:cxnSpLocks noChangeShapeType="1"/>
            <a:stCxn id="13" idx="1"/>
            <a:endCxn id="10" idx="3"/>
          </p:cNvCxnSpPr>
          <p:nvPr/>
        </p:nvCxnSpPr>
        <p:spPr bwMode="auto">
          <a:xfrm flipH="1">
            <a:off x="2487386" y="2323983"/>
            <a:ext cx="579609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grpSp>
        <p:nvGrpSpPr>
          <p:cNvPr id="50" name="Group 49"/>
          <p:cNvGrpSpPr/>
          <p:nvPr/>
        </p:nvGrpSpPr>
        <p:grpSpPr>
          <a:xfrm>
            <a:off x="3922814" y="4801137"/>
            <a:ext cx="628588" cy="1488242"/>
            <a:chOff x="3989166" y="4422506"/>
            <a:chExt cx="628588" cy="1488242"/>
          </a:xfrm>
        </p:grpSpPr>
        <p:sp>
          <p:nvSpPr>
            <p:cNvPr id="11" name="Rectangle 10"/>
            <p:cNvSpPr/>
            <p:nvPr/>
          </p:nvSpPr>
          <p:spPr bwMode="auto">
            <a:xfrm>
              <a:off x="3989166" y="5529381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store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1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8" name="Straight Arrow Connector 17"/>
            <p:cNvCxnSpPr>
              <a:cxnSpLocks noChangeShapeType="1"/>
              <a:endCxn id="11" idx="0"/>
            </p:cNvCxnSpPr>
            <p:nvPr/>
          </p:nvCxnSpPr>
          <p:spPr bwMode="auto">
            <a:xfrm>
              <a:off x="4278801" y="4422506"/>
              <a:ext cx="24659" cy="1106875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8" name="Group 47"/>
          <p:cNvGrpSpPr/>
          <p:nvPr/>
        </p:nvGrpSpPr>
        <p:grpSpPr>
          <a:xfrm>
            <a:off x="1986832" y="4849421"/>
            <a:ext cx="1393245" cy="1439315"/>
            <a:chOff x="2053184" y="4470790"/>
            <a:chExt cx="1393245" cy="1439315"/>
          </a:xfrm>
        </p:grpSpPr>
        <p:cxnSp>
          <p:nvCxnSpPr>
            <p:cNvPr id="15" name="Straight Arrow Connector 14"/>
            <p:cNvCxnSpPr>
              <a:cxnSpLocks noChangeShapeType="1"/>
            </p:cNvCxnSpPr>
            <p:nvPr/>
          </p:nvCxnSpPr>
          <p:spPr bwMode="auto">
            <a:xfrm flipV="1">
              <a:off x="2332612" y="4470790"/>
              <a:ext cx="1113817" cy="1056814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" name="Rectangle 20"/>
            <p:cNvSpPr/>
            <p:nvPr/>
          </p:nvSpPr>
          <p:spPr bwMode="auto">
            <a:xfrm>
              <a:off x="205318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source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2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784292" y="4849421"/>
            <a:ext cx="768621" cy="1439315"/>
            <a:chOff x="2850644" y="4470790"/>
            <a:chExt cx="768621" cy="1439315"/>
          </a:xfrm>
        </p:grpSpPr>
        <p:cxnSp>
          <p:nvCxnSpPr>
            <p:cNvPr id="16" name="Straight Arrow Connector 15"/>
            <p:cNvCxnSpPr>
              <a:cxnSpLocks noChangeShapeType="1"/>
            </p:cNvCxnSpPr>
            <p:nvPr/>
          </p:nvCxnSpPr>
          <p:spPr bwMode="auto">
            <a:xfrm flipV="1">
              <a:off x="3195711" y="4470790"/>
              <a:ext cx="361904" cy="107141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Rectangle 21"/>
            <p:cNvSpPr/>
            <p:nvPr/>
          </p:nvSpPr>
          <p:spPr bwMode="auto">
            <a:xfrm>
              <a:off x="285064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source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3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491263" y="5903513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4378785" y="4801137"/>
            <a:ext cx="829416" cy="1488734"/>
            <a:chOff x="4445137" y="4422506"/>
            <a:chExt cx="829416" cy="1488734"/>
          </a:xfrm>
        </p:grpSpPr>
        <p:cxnSp>
          <p:nvCxnSpPr>
            <p:cNvPr id="19" name="Straight Arrow Connector 18"/>
            <p:cNvCxnSpPr>
              <a:cxnSpLocks noChangeShapeType="1"/>
              <a:endCxn id="24" idx="0"/>
            </p:cNvCxnSpPr>
            <p:nvPr/>
          </p:nvCxnSpPr>
          <p:spPr bwMode="auto">
            <a:xfrm>
              <a:off x="4445137" y="4422506"/>
              <a:ext cx="515122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" name="Rectangle 23"/>
            <p:cNvSpPr/>
            <p:nvPr/>
          </p:nvSpPr>
          <p:spPr bwMode="auto">
            <a:xfrm>
              <a:off x="4645965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store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2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4551402" y="4801137"/>
            <a:ext cx="1313374" cy="1488734"/>
            <a:chOff x="4617754" y="4422506"/>
            <a:chExt cx="1313374" cy="1488734"/>
          </a:xfrm>
        </p:grpSpPr>
        <p:cxnSp>
          <p:nvCxnSpPr>
            <p:cNvPr id="20" name="Straight Arrow Connector 19"/>
            <p:cNvCxnSpPr>
              <a:cxnSpLocks noChangeShapeType="1"/>
              <a:endCxn id="25" idx="0"/>
            </p:cNvCxnSpPr>
            <p:nvPr/>
          </p:nvCxnSpPr>
          <p:spPr bwMode="auto">
            <a:xfrm>
              <a:off x="4617754" y="4422506"/>
              <a:ext cx="999080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Rectangle 24"/>
            <p:cNvSpPr/>
            <p:nvPr/>
          </p:nvSpPr>
          <p:spPr bwMode="auto">
            <a:xfrm>
              <a:off x="5302540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store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3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5815456" y="5903513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1193551" y="4849421"/>
            <a:ext cx="2072921" cy="1439315"/>
            <a:chOff x="1259903" y="4470790"/>
            <a:chExt cx="2072921" cy="1439315"/>
          </a:xfrm>
        </p:grpSpPr>
        <p:sp>
          <p:nvSpPr>
            <p:cNvPr id="9" name="Rectangle 8"/>
            <p:cNvSpPr/>
            <p:nvPr/>
          </p:nvSpPr>
          <p:spPr bwMode="auto">
            <a:xfrm>
              <a:off x="1259903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source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1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" name="Straight Arrow Connector 13"/>
            <p:cNvCxnSpPr>
              <a:cxnSpLocks noChangeShapeType="1"/>
              <a:stCxn id="9" idx="0"/>
            </p:cNvCxnSpPr>
            <p:nvPr/>
          </p:nvCxnSpPr>
          <p:spPr bwMode="auto">
            <a:xfrm flipV="1">
              <a:off x="1644214" y="4470790"/>
              <a:ext cx="1688610" cy="1057948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TextBox 26"/>
            <p:cNvSpPr txBox="1"/>
            <p:nvPr/>
          </p:nvSpPr>
          <p:spPr>
            <a:xfrm>
              <a:off x="1346438" y="5210896"/>
              <a:ext cx="50648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read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667448" y="5483423"/>
            <a:ext cx="57099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write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75986" y="4800600"/>
            <a:ext cx="60625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ingest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1000448" y="5213090"/>
            <a:ext cx="5264775" cy="1294543"/>
            <a:chOff x="1066800" y="4834459"/>
            <a:chExt cx="5264775" cy="1294543"/>
          </a:xfrm>
        </p:grpSpPr>
        <p:sp>
          <p:nvSpPr>
            <p:cNvPr id="30" name="Rectangle 29"/>
            <p:cNvSpPr/>
            <p:nvPr/>
          </p:nvSpPr>
          <p:spPr>
            <a:xfrm>
              <a:off x="1066800" y="4834459"/>
              <a:ext cx="5264775" cy="1294543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77566" y="4834460"/>
              <a:ext cx="787395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HDFS</a:t>
              </a:r>
            </a:p>
          </p:txBody>
        </p:sp>
      </p:grpSp>
      <p:cxnSp>
        <p:nvCxnSpPr>
          <p:cNvPr id="32" name="Straight Arrow Connector 31"/>
          <p:cNvCxnSpPr>
            <a:cxnSpLocks noChangeShapeType="1"/>
          </p:cNvCxnSpPr>
          <p:nvPr/>
        </p:nvCxnSpPr>
        <p:spPr bwMode="auto">
          <a:xfrm flipV="1">
            <a:off x="4341795" y="4801137"/>
            <a:ext cx="1246053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 flipV="1">
            <a:off x="4948198" y="4801137"/>
            <a:ext cx="762193" cy="106539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 flipV="1">
            <a:off x="5587848" y="4802447"/>
            <a:ext cx="276928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7" name="Straight Arrow Connector 36"/>
          <p:cNvCxnSpPr>
            <a:cxnSpLocks noChangeShapeType="1"/>
            <a:stCxn id="13" idx="3"/>
            <a:endCxn id="5" idx="1"/>
          </p:cNvCxnSpPr>
          <p:nvPr/>
        </p:nvCxnSpPr>
        <p:spPr bwMode="auto">
          <a:xfrm>
            <a:off x="4512224" y="2323983"/>
            <a:ext cx="535688" cy="1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8" name="TextBox 37"/>
          <p:cNvSpPr txBox="1"/>
          <p:nvPr/>
        </p:nvSpPr>
        <p:spPr>
          <a:xfrm>
            <a:off x="2524448" y="1995101"/>
            <a:ext cx="50648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read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14493" y="1995101"/>
            <a:ext cx="57099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write</a:t>
            </a: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563048" y="2553213"/>
            <a:ext cx="791990" cy="554816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40"/>
          <p:cNvCxnSpPr>
            <a:cxnSpLocks noChangeShapeType="1"/>
          </p:cNvCxnSpPr>
          <p:nvPr/>
        </p:nvCxnSpPr>
        <p:spPr bwMode="auto">
          <a:xfrm flipV="1">
            <a:off x="6591035" y="3539544"/>
            <a:ext cx="764003" cy="579462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42" name="TextBox 41"/>
          <p:cNvSpPr txBox="1"/>
          <p:nvPr/>
        </p:nvSpPr>
        <p:spPr>
          <a:xfrm>
            <a:off x="6665920" y="3906870"/>
            <a:ext cx="60503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query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665920" y="2438400"/>
            <a:ext cx="60503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query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42134" y="3048000"/>
            <a:ext cx="74411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online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42134" y="3393199"/>
            <a:ext cx="69121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batch</a:t>
            </a:r>
          </a:p>
        </p:txBody>
      </p:sp>
      <p:sp>
        <p:nvSpPr>
          <p:cNvPr id="46" name="Rounded Rectangle 45"/>
          <p:cNvSpPr/>
          <p:nvPr/>
        </p:nvSpPr>
        <p:spPr bwMode="auto">
          <a:xfrm rot="16200000">
            <a:off x="6823847" y="3084404"/>
            <a:ext cx="1565793" cy="503412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 library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0" y="1153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Example: count historical clicks and clicks in real time</a:t>
            </a: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Hybrid Online/Batch Processing</a:t>
            </a:r>
          </a:p>
        </p:txBody>
      </p:sp>
      <p:sp>
        <p:nvSpPr>
          <p:cNvPr id="57" name="Rounded Rectangle 56"/>
          <p:cNvSpPr/>
          <p:nvPr/>
        </p:nvSpPr>
        <p:spPr bwMode="auto">
          <a:xfrm>
            <a:off x="3066995" y="3952225"/>
            <a:ext cx="1445229" cy="753376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Hadoop</a:t>
            </a:r>
            <a:b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job</a:t>
            </a:r>
          </a:p>
        </p:txBody>
      </p:sp>
      <p:sp>
        <p:nvSpPr>
          <p:cNvPr id="63" name="Rectangle 62"/>
          <p:cNvSpPr/>
          <p:nvPr/>
        </p:nvSpPr>
        <p:spPr bwMode="auto">
          <a:xfrm>
            <a:off x="5047912" y="3952224"/>
            <a:ext cx="1426607" cy="7533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Batch</a:t>
            </a:r>
            <a:b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482759389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4572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>
                <a:solidFill>
                  <a:srgbClr val="000000"/>
                </a:solidFill>
                <a:latin typeface="Gill Sans"/>
                <a:cs typeface="Gill Sans"/>
              </a:rPr>
              <a:t>(I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hate </a:t>
            </a:r>
            <a:r>
              <a:rPr lang="en-US" sz="3600" b="0" kern="0">
                <a:solidFill>
                  <a:srgbClr val="000000"/>
                </a:solidFill>
                <a:latin typeface="Gill Sans"/>
                <a:cs typeface="Gill Sans"/>
              </a:rPr>
              <a:t>this.)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0" y="1447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l-GR" sz="24800" b="0" kern="0" dirty="0">
                <a:solidFill>
                  <a:srgbClr val="000000"/>
                </a:solidFill>
                <a:latin typeface="Gill Sans"/>
                <a:cs typeface="Gill Sans"/>
              </a:rPr>
              <a:t>λ</a:t>
            </a:r>
            <a:r>
              <a:rPr lang="en-US" sz="248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334282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>
            <a:cxnSpLocks noChangeShapeType="1"/>
          </p:cNvCxnSpPr>
          <p:nvPr/>
        </p:nvCxnSpPr>
        <p:spPr bwMode="auto">
          <a:xfrm>
            <a:off x="1012779" y="3352800"/>
            <a:ext cx="5264774" cy="0"/>
          </a:xfrm>
          <a:prstGeom prst="straightConnector1">
            <a:avLst/>
          </a:prstGeom>
          <a:noFill/>
          <a:ln w="25400">
            <a:solidFill>
              <a:schemeClr val="bg1"/>
            </a:solidFill>
            <a:prstDash val="dash"/>
            <a:round/>
            <a:headEnd type="none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5" name="Rectangle 4"/>
          <p:cNvSpPr/>
          <p:nvPr/>
        </p:nvSpPr>
        <p:spPr bwMode="auto">
          <a:xfrm>
            <a:off x="5047912" y="1947295"/>
            <a:ext cx="1426607" cy="7533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Online</a:t>
            </a:r>
            <a:b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results</a:t>
            </a:r>
            <a:r>
              <a:rPr lang="en-US" b="0" kern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955230" y="2553212"/>
            <a:ext cx="655370" cy="15657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1507487" y="1947295"/>
            <a:ext cx="979899" cy="7533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kern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Kafka</a:t>
            </a:r>
            <a:endParaRPr kumimoji="0" lang="en-US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3066995" y="1947295"/>
            <a:ext cx="1445229" cy="753376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Storm topology</a:t>
            </a:r>
          </a:p>
        </p:txBody>
      </p:sp>
      <p:cxnSp>
        <p:nvCxnSpPr>
          <p:cNvPr id="17" name="Straight Arrow Connector 16"/>
          <p:cNvCxnSpPr>
            <a:cxnSpLocks noChangeShapeType="1"/>
            <a:stCxn id="13" idx="1"/>
            <a:endCxn id="10" idx="3"/>
          </p:cNvCxnSpPr>
          <p:nvPr/>
        </p:nvCxnSpPr>
        <p:spPr bwMode="auto">
          <a:xfrm flipH="1">
            <a:off x="2487386" y="2323983"/>
            <a:ext cx="579609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grpSp>
        <p:nvGrpSpPr>
          <p:cNvPr id="50" name="Group 49"/>
          <p:cNvGrpSpPr/>
          <p:nvPr/>
        </p:nvGrpSpPr>
        <p:grpSpPr>
          <a:xfrm>
            <a:off x="3922814" y="4801137"/>
            <a:ext cx="628588" cy="1488242"/>
            <a:chOff x="3989166" y="4422506"/>
            <a:chExt cx="628588" cy="1488242"/>
          </a:xfrm>
        </p:grpSpPr>
        <p:sp>
          <p:nvSpPr>
            <p:cNvPr id="11" name="Rectangle 10"/>
            <p:cNvSpPr/>
            <p:nvPr/>
          </p:nvSpPr>
          <p:spPr bwMode="auto">
            <a:xfrm>
              <a:off x="3989166" y="5529381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store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1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8" name="Straight Arrow Connector 17"/>
            <p:cNvCxnSpPr>
              <a:cxnSpLocks noChangeShapeType="1"/>
              <a:endCxn id="11" idx="0"/>
            </p:cNvCxnSpPr>
            <p:nvPr/>
          </p:nvCxnSpPr>
          <p:spPr bwMode="auto">
            <a:xfrm>
              <a:off x="4278801" y="4422506"/>
              <a:ext cx="24659" cy="1106875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8" name="Group 47"/>
          <p:cNvGrpSpPr/>
          <p:nvPr/>
        </p:nvGrpSpPr>
        <p:grpSpPr>
          <a:xfrm>
            <a:off x="1986832" y="4849421"/>
            <a:ext cx="1393245" cy="1439315"/>
            <a:chOff x="2053184" y="4470790"/>
            <a:chExt cx="1393245" cy="1439315"/>
          </a:xfrm>
        </p:grpSpPr>
        <p:cxnSp>
          <p:nvCxnSpPr>
            <p:cNvPr id="15" name="Straight Arrow Connector 14"/>
            <p:cNvCxnSpPr>
              <a:cxnSpLocks noChangeShapeType="1"/>
            </p:cNvCxnSpPr>
            <p:nvPr/>
          </p:nvCxnSpPr>
          <p:spPr bwMode="auto">
            <a:xfrm flipV="1">
              <a:off x="2332612" y="4470790"/>
              <a:ext cx="1113817" cy="1056814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" name="Rectangle 20"/>
            <p:cNvSpPr/>
            <p:nvPr/>
          </p:nvSpPr>
          <p:spPr bwMode="auto">
            <a:xfrm>
              <a:off x="205318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source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2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784292" y="4849421"/>
            <a:ext cx="768621" cy="1439315"/>
            <a:chOff x="2850644" y="4470790"/>
            <a:chExt cx="768621" cy="1439315"/>
          </a:xfrm>
        </p:grpSpPr>
        <p:cxnSp>
          <p:nvCxnSpPr>
            <p:cNvPr id="16" name="Straight Arrow Connector 15"/>
            <p:cNvCxnSpPr>
              <a:cxnSpLocks noChangeShapeType="1"/>
            </p:cNvCxnSpPr>
            <p:nvPr/>
          </p:nvCxnSpPr>
          <p:spPr bwMode="auto">
            <a:xfrm flipV="1">
              <a:off x="3195711" y="4470790"/>
              <a:ext cx="361904" cy="107141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Rectangle 21"/>
            <p:cNvSpPr/>
            <p:nvPr/>
          </p:nvSpPr>
          <p:spPr bwMode="auto">
            <a:xfrm>
              <a:off x="285064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source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3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491263" y="5903513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4378785" y="4801137"/>
            <a:ext cx="829416" cy="1488734"/>
            <a:chOff x="4445137" y="4422506"/>
            <a:chExt cx="829416" cy="1488734"/>
          </a:xfrm>
        </p:grpSpPr>
        <p:cxnSp>
          <p:nvCxnSpPr>
            <p:cNvPr id="19" name="Straight Arrow Connector 18"/>
            <p:cNvCxnSpPr>
              <a:cxnSpLocks noChangeShapeType="1"/>
              <a:endCxn id="24" idx="0"/>
            </p:cNvCxnSpPr>
            <p:nvPr/>
          </p:nvCxnSpPr>
          <p:spPr bwMode="auto">
            <a:xfrm>
              <a:off x="4445137" y="4422506"/>
              <a:ext cx="515122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" name="Rectangle 23"/>
            <p:cNvSpPr/>
            <p:nvPr/>
          </p:nvSpPr>
          <p:spPr bwMode="auto">
            <a:xfrm>
              <a:off x="4645965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store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2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4551402" y="4801137"/>
            <a:ext cx="1313374" cy="1488734"/>
            <a:chOff x="4617754" y="4422506"/>
            <a:chExt cx="1313374" cy="1488734"/>
          </a:xfrm>
        </p:grpSpPr>
        <p:cxnSp>
          <p:nvCxnSpPr>
            <p:cNvPr id="20" name="Straight Arrow Connector 19"/>
            <p:cNvCxnSpPr>
              <a:cxnSpLocks noChangeShapeType="1"/>
              <a:endCxn id="25" idx="0"/>
            </p:cNvCxnSpPr>
            <p:nvPr/>
          </p:nvCxnSpPr>
          <p:spPr bwMode="auto">
            <a:xfrm>
              <a:off x="4617754" y="4422506"/>
              <a:ext cx="999080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Rectangle 24"/>
            <p:cNvSpPr/>
            <p:nvPr/>
          </p:nvSpPr>
          <p:spPr bwMode="auto">
            <a:xfrm>
              <a:off x="5302540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store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3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5815456" y="5903513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1193551" y="4849421"/>
            <a:ext cx="2072921" cy="1439315"/>
            <a:chOff x="1259903" y="4470790"/>
            <a:chExt cx="2072921" cy="1439315"/>
          </a:xfrm>
        </p:grpSpPr>
        <p:sp>
          <p:nvSpPr>
            <p:cNvPr id="9" name="Rectangle 8"/>
            <p:cNvSpPr/>
            <p:nvPr/>
          </p:nvSpPr>
          <p:spPr bwMode="auto">
            <a:xfrm>
              <a:off x="1259903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source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1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" name="Straight Arrow Connector 13"/>
            <p:cNvCxnSpPr>
              <a:cxnSpLocks noChangeShapeType="1"/>
              <a:stCxn id="9" idx="0"/>
            </p:cNvCxnSpPr>
            <p:nvPr/>
          </p:nvCxnSpPr>
          <p:spPr bwMode="auto">
            <a:xfrm flipV="1">
              <a:off x="1644214" y="4470790"/>
              <a:ext cx="1688610" cy="1057948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TextBox 26"/>
            <p:cNvSpPr txBox="1"/>
            <p:nvPr/>
          </p:nvSpPr>
          <p:spPr>
            <a:xfrm>
              <a:off x="1346438" y="5210896"/>
              <a:ext cx="50648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read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667448" y="5483423"/>
            <a:ext cx="57099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write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75986" y="4800600"/>
            <a:ext cx="60625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ingest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1000448" y="5213090"/>
            <a:ext cx="5264775" cy="1294543"/>
            <a:chOff x="1066800" y="4834459"/>
            <a:chExt cx="5264775" cy="1294543"/>
          </a:xfrm>
        </p:grpSpPr>
        <p:sp>
          <p:nvSpPr>
            <p:cNvPr id="30" name="Rectangle 29"/>
            <p:cNvSpPr/>
            <p:nvPr/>
          </p:nvSpPr>
          <p:spPr>
            <a:xfrm>
              <a:off x="1066800" y="4834459"/>
              <a:ext cx="5264775" cy="1294543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77566" y="4834460"/>
              <a:ext cx="787395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HDFS</a:t>
              </a:r>
            </a:p>
          </p:txBody>
        </p:sp>
      </p:grpSp>
      <p:cxnSp>
        <p:nvCxnSpPr>
          <p:cNvPr id="32" name="Straight Arrow Connector 31"/>
          <p:cNvCxnSpPr>
            <a:cxnSpLocks noChangeShapeType="1"/>
          </p:cNvCxnSpPr>
          <p:nvPr/>
        </p:nvCxnSpPr>
        <p:spPr bwMode="auto">
          <a:xfrm flipV="1">
            <a:off x="4341795" y="4801137"/>
            <a:ext cx="1246053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 flipV="1">
            <a:off x="4948198" y="4801137"/>
            <a:ext cx="762193" cy="106539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 flipV="1">
            <a:off x="5587848" y="4802447"/>
            <a:ext cx="276928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7" name="Straight Arrow Connector 36"/>
          <p:cNvCxnSpPr>
            <a:cxnSpLocks noChangeShapeType="1"/>
            <a:stCxn id="13" idx="3"/>
            <a:endCxn id="5" idx="1"/>
          </p:cNvCxnSpPr>
          <p:nvPr/>
        </p:nvCxnSpPr>
        <p:spPr bwMode="auto">
          <a:xfrm>
            <a:off x="4512224" y="2323983"/>
            <a:ext cx="535688" cy="1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8" name="TextBox 37"/>
          <p:cNvSpPr txBox="1"/>
          <p:nvPr/>
        </p:nvSpPr>
        <p:spPr>
          <a:xfrm>
            <a:off x="2524448" y="1995101"/>
            <a:ext cx="50648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read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14493" y="1995101"/>
            <a:ext cx="57099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write</a:t>
            </a: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563048" y="2553213"/>
            <a:ext cx="791990" cy="554816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40"/>
          <p:cNvCxnSpPr>
            <a:cxnSpLocks noChangeShapeType="1"/>
          </p:cNvCxnSpPr>
          <p:nvPr/>
        </p:nvCxnSpPr>
        <p:spPr bwMode="auto">
          <a:xfrm flipV="1">
            <a:off x="6591035" y="3539544"/>
            <a:ext cx="764003" cy="579462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42" name="TextBox 41"/>
          <p:cNvSpPr txBox="1"/>
          <p:nvPr/>
        </p:nvSpPr>
        <p:spPr>
          <a:xfrm>
            <a:off x="6665920" y="3906870"/>
            <a:ext cx="60503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query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665920" y="2438400"/>
            <a:ext cx="60503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query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42134" y="3048000"/>
            <a:ext cx="74411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online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42134" y="3393199"/>
            <a:ext cx="69121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batch</a:t>
            </a:r>
          </a:p>
        </p:txBody>
      </p:sp>
      <p:sp>
        <p:nvSpPr>
          <p:cNvPr id="46" name="Rounded Rectangle 45"/>
          <p:cNvSpPr/>
          <p:nvPr/>
        </p:nvSpPr>
        <p:spPr bwMode="auto">
          <a:xfrm rot="16200000">
            <a:off x="6823847" y="3084404"/>
            <a:ext cx="1565793" cy="503412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 library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0" y="1153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Example: count historical clicks and clicks in real time</a:t>
            </a: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Hybrid Online/Batch Processing</a:t>
            </a:r>
          </a:p>
        </p:txBody>
      </p:sp>
      <p:sp>
        <p:nvSpPr>
          <p:cNvPr id="57" name="Rounded Rectangle 56"/>
          <p:cNvSpPr/>
          <p:nvPr/>
        </p:nvSpPr>
        <p:spPr bwMode="auto">
          <a:xfrm>
            <a:off x="3066995" y="3952225"/>
            <a:ext cx="1445229" cy="753376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Hadoop</a:t>
            </a:r>
            <a:b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job</a:t>
            </a:r>
          </a:p>
        </p:txBody>
      </p:sp>
      <p:sp>
        <p:nvSpPr>
          <p:cNvPr id="63" name="Rectangle 62"/>
          <p:cNvSpPr/>
          <p:nvPr/>
        </p:nvSpPr>
        <p:spPr bwMode="auto">
          <a:xfrm>
            <a:off x="5047912" y="3952224"/>
            <a:ext cx="1426607" cy="7533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Batch</a:t>
            </a:r>
            <a:b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results</a:t>
            </a:r>
          </a:p>
        </p:txBody>
      </p:sp>
      <p:sp>
        <p:nvSpPr>
          <p:cNvPr id="56" name="TextBox 55"/>
          <p:cNvSpPr txBox="1"/>
          <p:nvPr/>
        </p:nvSpPr>
        <p:spPr>
          <a:xfrm rot="293134">
            <a:off x="2105209" y="2946309"/>
            <a:ext cx="3488567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0" dirty="0">
                <a:solidFill>
                  <a:srgbClr val="FF0000"/>
                </a:solidFill>
                <a:latin typeface="Gill Sans"/>
                <a:cs typeface="Gill Sans"/>
              </a:rPr>
              <a:t>This is nuts!</a:t>
            </a:r>
          </a:p>
        </p:txBody>
      </p:sp>
      <p:sp>
        <p:nvSpPr>
          <p:cNvPr id="58" name="TextBox 57"/>
          <p:cNvSpPr txBox="1"/>
          <p:nvPr/>
        </p:nvSpPr>
        <p:spPr>
          <a:xfrm rot="20566054">
            <a:off x="5896026" y="4970605"/>
            <a:ext cx="3488567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0">
                <a:solidFill>
                  <a:srgbClr val="FF0000"/>
                </a:solidFill>
                <a:latin typeface="Gill Sans"/>
                <a:cs typeface="Gill Sans"/>
              </a:rPr>
              <a:t>Can we do better?</a:t>
            </a:r>
            <a:endParaRPr lang="en-US" sz="4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533978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286000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A domain-specific language (in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Scala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) designed</a:t>
            </a:r>
          </a:p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to integrate batch and online MapReduce computations</a:t>
            </a:r>
          </a:p>
        </p:txBody>
      </p:sp>
      <p:pic>
        <p:nvPicPr>
          <p:cNvPr id="2" name="Picture 1" descr="summingbird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4" y="152400"/>
            <a:ext cx="3248526" cy="2057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3770293"/>
            <a:ext cx="91440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Idea #1: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Algebraic structures provide the basis for </a:t>
            </a:r>
            <a:b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seamless integration of batch and online processing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162490"/>
            <a:ext cx="91440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Probabilistic data structures as monoids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800600"/>
            <a:ext cx="91440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Idea #2: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For many tasks, close enough is good enough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197024"/>
            <a:ext cx="9144000" cy="5847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Boykin, Ritchie, O’Connell, and Lin. </a:t>
            </a:r>
            <a:r>
              <a:rPr lang="en-US" b="0" dirty="0" err="1">
                <a:solidFill>
                  <a:srgbClr val="000000"/>
                </a:solidFill>
                <a:latin typeface="Gill Sans"/>
                <a:cs typeface="Gill Sans"/>
              </a:rPr>
              <a:t>Summingbird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: A Framework for Integrating </a:t>
            </a:r>
          </a:p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Batch and Online MapReduce Computations. PVLDB 7(13):1441-1451, 2014.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        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Summingbird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309606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217003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“map”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678668"/>
            <a:ext cx="9144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[T, U](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fn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: T =&gt; List[U]): List[U]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059668"/>
            <a:ext cx="9144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s-IS" sz="1800" b="0" dirty="0">
                <a:solidFill>
                  <a:schemeClr val="bg1"/>
                </a:solidFill>
                <a:latin typeface="Andale Mono"/>
                <a:cs typeface="Andale Mono"/>
              </a:rPr>
              <a:t>map[T, U](fn: T =&gt; U): List[U]</a:t>
            </a:r>
            <a:endParaRPr lang="en-US" sz="1800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440668"/>
            <a:ext cx="9144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filter[T](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fn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: T =&gt; Boolean): List[T]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187554"/>
            <a:ext cx="9144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endParaRPr lang="en-US" sz="1800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7244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“reduce”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Batch and Online MapReduce </a:t>
            </a:r>
          </a:p>
        </p:txBody>
      </p:sp>
    </p:spTree>
    <p:extLst>
      <p:ext uri="{BB962C8B-B14F-4D97-AF65-F5344CB8AC3E}">
        <p14:creationId xmlns:p14="http://schemas.microsoft.com/office/powerpoint/2010/main" val="2950147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8200" y="1706940"/>
            <a:ext cx="3886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9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 = (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 , 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)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2133600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: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x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→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dirty="0" err="1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s.t.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∀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65093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Idea #1: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 Algebraic structures provide the basis for </a:t>
            </a:r>
            <a:b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seamless integration of batch and online processing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62200" y="2600980"/>
            <a:ext cx="5715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(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(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200" y="3307140"/>
            <a:ext cx="7467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00009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>
                <a:solidFill>
                  <a:srgbClr val="000090"/>
                </a:solidFill>
                <a:latin typeface="Gill Sans"/>
                <a:cs typeface="Gill San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= </a:t>
            </a:r>
            <a:r>
              <a:rPr lang="en-US" sz="2400" b="0" dirty="0" err="1">
                <a:solidFill>
                  <a:srgbClr val="00000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 + identity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8200" y="4450140"/>
            <a:ext cx="8229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90"/>
                </a:solidFill>
                <a:latin typeface="Gill Sans"/>
                <a:cs typeface="Gill Sans"/>
              </a:rPr>
              <a:t>Commutative </a:t>
            </a:r>
            <a:r>
              <a:rPr lang="en-US" sz="2400" b="0" dirty="0" err="1">
                <a:solidFill>
                  <a:srgbClr val="00009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>
                <a:solidFill>
                  <a:srgbClr val="000090"/>
                </a:solidFill>
                <a:latin typeface="Gill Sans"/>
                <a:cs typeface="Gill San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= </a:t>
            </a:r>
            <a:r>
              <a:rPr lang="en-US" sz="2400" b="0" dirty="0" err="1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 + </a:t>
            </a:r>
            <a:r>
              <a:rPr lang="en-US" sz="2400" b="0" dirty="0" err="1">
                <a:solidFill>
                  <a:srgbClr val="000000"/>
                </a:solidFill>
                <a:latin typeface="Gill Sans"/>
                <a:cs typeface="Gill Sans"/>
              </a:rPr>
              <a:t>commutativity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447800" y="3743980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l-GR" sz="2400" b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 </a:t>
            </a:r>
            <a:r>
              <a:rPr lang="en-US" sz="2400" b="0" dirty="0" err="1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s.t.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, </a:t>
            </a:r>
            <a:r>
              <a:rPr lang="el-GR" sz="2400" b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l-GR" sz="2400" b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m,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∀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47800" y="4886980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M, 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0" y="61722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Simplest example:  integers with + (addition)</a:t>
            </a:r>
          </a:p>
        </p:txBody>
      </p:sp>
    </p:spTree>
    <p:extLst>
      <p:ext uri="{BB962C8B-B14F-4D97-AF65-F5344CB8AC3E}">
        <p14:creationId xmlns:p14="http://schemas.microsoft.com/office/powerpoint/2010/main" val="19211669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5" grpId="0"/>
      <p:bldP spid="16" grpId="0"/>
      <p:bldP spid="17" grpId="0"/>
      <p:bldP spid="18" grpId="0"/>
      <p:bldP spid="19" grpId="0"/>
      <p:bldP spid="2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4048780"/>
            <a:ext cx="533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( a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b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c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d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e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f 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You can put the parentheses anywhere!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7400" y="4048780"/>
            <a:ext cx="2667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Batch = Hadoop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867400" y="4942820"/>
            <a:ext cx="2362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Mini-batches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67400" y="4485620"/>
            <a:ext cx="29718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Online = Storm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686580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Summingbird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values must be at least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semigroups</a:t>
            </a:r>
            <a:b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(most are commutative monoids in practice)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5800" y="4485620"/>
            <a:ext cx="533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((((( a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b )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c )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d )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e )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f 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4953000"/>
            <a:ext cx="533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(( a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b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c )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( d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e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⊕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f ))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65093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Idea #1: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Algebraic structures provide the basis for </a:t>
            </a:r>
            <a:b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seamless integration of batch and online processing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Power of associativity =</a:t>
            </a:r>
          </a:p>
        </p:txBody>
      </p:sp>
      <p:sp>
        <p:nvSpPr>
          <p:cNvPr id="17" name="TextBox 16"/>
          <p:cNvSpPr txBox="1"/>
          <p:nvPr/>
        </p:nvSpPr>
        <p:spPr>
          <a:xfrm rot="21195999">
            <a:off x="1302661" y="5791516"/>
            <a:ext cx="678859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Results are exactly the same!</a:t>
            </a:r>
          </a:p>
        </p:txBody>
      </p:sp>
    </p:spTree>
    <p:extLst>
      <p:ext uri="{BB962C8B-B14F-4D97-AF65-F5344CB8AC3E}">
        <p14:creationId xmlns:p14="http://schemas.microsoft.com/office/powerpoint/2010/main" val="16369850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1" grpId="0"/>
      <p:bldP spid="12" grpId="0"/>
      <p:bldP spid="16" grpId="0"/>
      <p:bldP spid="1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533400"/>
            <a:ext cx="57150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def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[P &lt;: Platform[P]]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(source: Producer[P, String],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store: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P#Store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Long]) =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source.flatMap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 sentence =&gt;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toWords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(sentence).map(_ -&gt; 1L)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}.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(store)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3400" y="2893873"/>
            <a:ext cx="73914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Scalding.run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[Scalding](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Scalding.source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[Tweet]("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source_data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"),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Scalding.store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Long]("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count_out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")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3400" y="5029200"/>
            <a:ext cx="57150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Storm.run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[Storm](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new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TweetSpout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(),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new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MemcacheStore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8600" y="86380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err="1">
                <a:solidFill>
                  <a:srgbClr val="000090"/>
                </a:solidFill>
                <a:latin typeface="Gill Sans"/>
                <a:cs typeface="Gill Sans"/>
              </a:rPr>
              <a:t>Summingbird</a:t>
            </a:r>
            <a:r>
              <a:rPr lang="en-US" sz="2800" b="0" dirty="0">
                <a:solidFill>
                  <a:srgbClr val="000090"/>
                </a:solidFill>
                <a:latin typeface="Gill Sans"/>
                <a:cs typeface="Gill Sans"/>
              </a:rPr>
              <a:t> Word Count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" y="2436673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0090"/>
                </a:solidFill>
                <a:latin typeface="Gill Sans"/>
                <a:cs typeface="Gill Sans"/>
              </a:rPr>
              <a:t>Run on Scalding (Cascading/Hadoop)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8600" y="4570273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0090"/>
                </a:solidFill>
                <a:latin typeface="Gill Sans"/>
                <a:cs typeface="Gill Sans"/>
              </a:rPr>
              <a:t>Run on Storm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43600" y="361890"/>
            <a:ext cx="26670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where data comes from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24600" y="685800"/>
            <a:ext cx="2514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where data goes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0" y="1219200"/>
            <a:ext cx="1066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“map”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29400" y="1828800"/>
            <a:ext cx="12192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“reduce”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>
            <a:off x="4876800" y="685800"/>
            <a:ext cx="10668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>
            <a:off x="4953000" y="914400"/>
            <a:ext cx="13716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 bwMode="auto">
          <a:xfrm flipH="1">
            <a:off x="5486400" y="1447800"/>
            <a:ext cx="13716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3" idx="1"/>
          </p:cNvCxnSpPr>
          <p:nvPr/>
        </p:nvCxnSpPr>
        <p:spPr bwMode="auto">
          <a:xfrm flipH="1">
            <a:off x="3505200" y="2028855"/>
            <a:ext cx="3124200" cy="104745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248400" y="2876490"/>
            <a:ext cx="20574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read from HDFS</a:t>
            </a:r>
          </a:p>
        </p:txBody>
      </p:sp>
      <p:cxnSp>
        <p:nvCxnSpPr>
          <p:cNvPr id="24" name="Straight Arrow Connector 23"/>
          <p:cNvCxnSpPr/>
          <p:nvPr/>
        </p:nvCxnSpPr>
        <p:spPr bwMode="auto">
          <a:xfrm flipH="1">
            <a:off x="5791200" y="3200400"/>
            <a:ext cx="4572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010400" y="4171890"/>
            <a:ext cx="1828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write to HDFS</a:t>
            </a:r>
          </a:p>
        </p:txBody>
      </p:sp>
      <p:cxnSp>
        <p:nvCxnSpPr>
          <p:cNvPr id="26" name="Straight Arrow Connector 25"/>
          <p:cNvCxnSpPr>
            <a:stCxn id="25" idx="1"/>
          </p:cNvCxnSpPr>
          <p:nvPr/>
        </p:nvCxnSpPr>
        <p:spPr bwMode="auto">
          <a:xfrm flipH="1" flipV="1">
            <a:off x="6019800" y="4114801"/>
            <a:ext cx="990600" cy="25714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962400" y="5029200"/>
            <a:ext cx="2971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read from message queue</a:t>
            </a:r>
          </a:p>
        </p:txBody>
      </p:sp>
      <p:cxnSp>
        <p:nvCxnSpPr>
          <p:cNvPr id="31" name="Straight Arrow Connector 30"/>
          <p:cNvCxnSpPr/>
          <p:nvPr/>
        </p:nvCxnSpPr>
        <p:spPr bwMode="auto">
          <a:xfrm flipH="1">
            <a:off x="3505200" y="5353110"/>
            <a:ext cx="4572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477000" y="6229289"/>
            <a:ext cx="2133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write to KV store</a:t>
            </a:r>
          </a:p>
        </p:txBody>
      </p:sp>
      <p:cxnSp>
        <p:nvCxnSpPr>
          <p:cNvPr id="33" name="Straight Arrow Connector 32"/>
          <p:cNvCxnSpPr>
            <a:stCxn id="32" idx="1"/>
          </p:cNvCxnSpPr>
          <p:nvPr/>
        </p:nvCxnSpPr>
        <p:spPr bwMode="auto">
          <a:xfrm flipH="1" flipV="1">
            <a:off x="5486400" y="6172200"/>
            <a:ext cx="990600" cy="25714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4395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23" grpId="0"/>
      <p:bldP spid="25" grpId="0"/>
      <p:bldP spid="30" grpId="0"/>
      <p:bldP spid="3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371600" y="3838640"/>
            <a:ext cx="2743200" cy="2409760"/>
            <a:chOff x="1314450" y="476251"/>
            <a:chExt cx="2743200" cy="2409760"/>
          </a:xfrm>
        </p:grpSpPr>
        <p:cxnSp>
          <p:nvCxnSpPr>
            <p:cNvPr id="2" name="Straight Arrow Connector 20"/>
            <p:cNvCxnSpPr>
              <a:cxnSpLocks noChangeShapeType="1"/>
              <a:stCxn id="11" idx="2"/>
              <a:endCxn id="8" idx="0"/>
            </p:cNvCxnSpPr>
            <p:nvPr/>
          </p:nvCxnSpPr>
          <p:spPr bwMode="auto">
            <a:xfrm>
              <a:off x="1771650" y="781051"/>
              <a:ext cx="1761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" name="Straight Arrow Connector 22"/>
            <p:cNvCxnSpPr>
              <a:cxnSpLocks noChangeShapeType="1"/>
              <a:stCxn id="12" idx="2"/>
              <a:endCxn id="9" idx="0"/>
            </p:cNvCxnSpPr>
            <p:nvPr/>
          </p:nvCxnSpPr>
          <p:spPr bwMode="auto">
            <a:xfrm>
              <a:off x="2686050" y="781051"/>
              <a:ext cx="1761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4" name="Straight Arrow Connector 28"/>
            <p:cNvCxnSpPr>
              <a:cxnSpLocks noChangeShapeType="1"/>
              <a:stCxn id="13" idx="2"/>
              <a:endCxn id="10" idx="0"/>
            </p:cNvCxnSpPr>
            <p:nvPr/>
          </p:nvCxnSpPr>
          <p:spPr bwMode="auto">
            <a:xfrm>
              <a:off x="3600450" y="781051"/>
              <a:ext cx="0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5" name="Straight Arrow Connector 4"/>
            <p:cNvCxnSpPr>
              <a:cxnSpLocks noChangeShapeType="1"/>
              <a:stCxn id="8" idx="2"/>
            </p:cNvCxnSpPr>
            <p:nvPr/>
          </p:nvCxnSpPr>
          <p:spPr bwMode="auto">
            <a:xfrm>
              <a:off x="1773411" y="1377951"/>
              <a:ext cx="274900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6" name="Straight Arrow Connector 5"/>
            <p:cNvCxnSpPr>
              <a:cxnSpLocks noChangeShapeType="1"/>
              <a:stCxn id="9" idx="2"/>
              <a:endCxn id="18" idx="0"/>
            </p:cNvCxnSpPr>
            <p:nvPr/>
          </p:nvCxnSpPr>
          <p:spPr bwMode="auto">
            <a:xfrm flipH="1">
              <a:off x="2232372" y="1377951"/>
              <a:ext cx="455439" cy="59391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7" name="Straight Arrow Connector 6"/>
            <p:cNvCxnSpPr>
              <a:cxnSpLocks noChangeShapeType="1"/>
              <a:stCxn id="10" idx="2"/>
            </p:cNvCxnSpPr>
            <p:nvPr/>
          </p:nvCxnSpPr>
          <p:spPr bwMode="auto">
            <a:xfrm flipH="1">
              <a:off x="3345574" y="1377951"/>
              <a:ext cx="254876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8" name="Rounded Rectangle 7"/>
            <p:cNvSpPr/>
            <p:nvPr/>
          </p:nvSpPr>
          <p:spPr bwMode="auto">
            <a:xfrm>
              <a:off x="1392411" y="1073151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Map</a:t>
              </a:r>
            </a:p>
          </p:txBody>
        </p:sp>
        <p:sp>
          <p:nvSpPr>
            <p:cNvPr id="9" name="Rounded Rectangle 8"/>
            <p:cNvSpPr/>
            <p:nvPr/>
          </p:nvSpPr>
          <p:spPr bwMode="auto">
            <a:xfrm>
              <a:off x="2306811" y="1073151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Map</a:t>
              </a:r>
            </a:p>
          </p:txBody>
        </p:sp>
        <p:sp>
          <p:nvSpPr>
            <p:cNvPr id="10" name="Rounded Rectangle 9"/>
            <p:cNvSpPr/>
            <p:nvPr/>
          </p:nvSpPr>
          <p:spPr bwMode="auto">
            <a:xfrm>
              <a:off x="3219450" y="1073151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Map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1314450" y="47625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Input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228850" y="47625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Input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3143250" y="47625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Input</a:t>
              </a:r>
            </a:p>
          </p:txBody>
        </p:sp>
        <p:cxnSp>
          <p:nvCxnSpPr>
            <p:cNvPr id="14" name="Straight Arrow Connector 13"/>
            <p:cNvCxnSpPr>
              <a:cxnSpLocks noChangeShapeType="1"/>
              <a:stCxn id="8" idx="2"/>
            </p:cNvCxnSpPr>
            <p:nvPr/>
          </p:nvCxnSpPr>
          <p:spPr bwMode="auto">
            <a:xfrm>
              <a:off x="1773411" y="1377951"/>
              <a:ext cx="1162501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5" name="Straight Arrow Connector 14"/>
            <p:cNvCxnSpPr>
              <a:cxnSpLocks noChangeShapeType="1"/>
              <a:stCxn id="9" idx="2"/>
              <a:endCxn id="19" idx="0"/>
            </p:cNvCxnSpPr>
            <p:nvPr/>
          </p:nvCxnSpPr>
          <p:spPr bwMode="auto">
            <a:xfrm>
              <a:off x="2687811" y="1377951"/>
              <a:ext cx="458961" cy="59391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6" name="Straight Arrow Connector 20"/>
            <p:cNvCxnSpPr>
              <a:cxnSpLocks noChangeShapeType="1"/>
              <a:stCxn id="18" idx="2"/>
              <a:endCxn id="20" idx="0"/>
            </p:cNvCxnSpPr>
            <p:nvPr/>
          </p:nvCxnSpPr>
          <p:spPr bwMode="auto">
            <a:xfrm flipH="1">
              <a:off x="2230611" y="2276662"/>
              <a:ext cx="1761" cy="30454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7" name="Straight Arrow Connector 22"/>
            <p:cNvCxnSpPr>
              <a:cxnSpLocks noChangeShapeType="1"/>
              <a:stCxn id="19" idx="2"/>
              <a:endCxn id="21" idx="0"/>
            </p:cNvCxnSpPr>
            <p:nvPr/>
          </p:nvCxnSpPr>
          <p:spPr bwMode="auto">
            <a:xfrm flipH="1">
              <a:off x="3145011" y="2276662"/>
              <a:ext cx="1761" cy="30454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18" name="Rounded Rectangle 17"/>
            <p:cNvSpPr/>
            <p:nvPr/>
          </p:nvSpPr>
          <p:spPr bwMode="auto">
            <a:xfrm>
              <a:off x="1851372" y="1971862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Reduce</a:t>
              </a: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2765772" y="1971862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Reduce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1773411" y="258121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Output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687811" y="258121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Output</a:t>
              </a:r>
            </a:p>
          </p:txBody>
        </p:sp>
        <p:cxnSp>
          <p:nvCxnSpPr>
            <p:cNvPr id="22" name="Straight Arrow Connector 21"/>
            <p:cNvCxnSpPr>
              <a:cxnSpLocks noChangeShapeType="1"/>
              <a:stCxn id="10" idx="2"/>
            </p:cNvCxnSpPr>
            <p:nvPr/>
          </p:nvCxnSpPr>
          <p:spPr bwMode="auto">
            <a:xfrm flipH="1">
              <a:off x="2430662" y="1377951"/>
              <a:ext cx="1169788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7" name="Group 46"/>
          <p:cNvGrpSpPr/>
          <p:nvPr/>
        </p:nvGrpSpPr>
        <p:grpSpPr>
          <a:xfrm>
            <a:off x="5144919" y="3839181"/>
            <a:ext cx="2551281" cy="2396606"/>
            <a:chOff x="5222943" y="476792"/>
            <a:chExt cx="2551281" cy="2396606"/>
          </a:xfrm>
        </p:grpSpPr>
        <p:cxnSp>
          <p:nvCxnSpPr>
            <p:cNvPr id="24" name="Straight Arrow Connector 20"/>
            <p:cNvCxnSpPr>
              <a:cxnSpLocks noChangeShapeType="1"/>
              <a:stCxn id="30" idx="2"/>
              <a:endCxn id="38" idx="7"/>
            </p:cNvCxnSpPr>
            <p:nvPr/>
          </p:nvCxnSpPr>
          <p:spPr bwMode="auto">
            <a:xfrm flipH="1">
              <a:off x="5492127" y="781592"/>
              <a:ext cx="801140" cy="36698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5" name="Straight Arrow Connector 22"/>
            <p:cNvCxnSpPr>
              <a:cxnSpLocks noChangeShapeType="1"/>
              <a:stCxn id="30" idx="2"/>
            </p:cNvCxnSpPr>
            <p:nvPr/>
          </p:nvCxnSpPr>
          <p:spPr bwMode="auto">
            <a:xfrm>
              <a:off x="6293267" y="781592"/>
              <a:ext cx="1761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6" name="Straight Arrow Connector 28"/>
            <p:cNvCxnSpPr>
              <a:cxnSpLocks noChangeShapeType="1"/>
              <a:stCxn id="30" idx="2"/>
              <a:endCxn id="39" idx="1"/>
            </p:cNvCxnSpPr>
            <p:nvPr/>
          </p:nvCxnSpPr>
          <p:spPr bwMode="auto">
            <a:xfrm>
              <a:off x="6293267" y="781592"/>
              <a:ext cx="802900" cy="338285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7" name="Straight Arrow Connector 26"/>
            <p:cNvCxnSpPr>
              <a:cxnSpLocks noChangeShapeType="1"/>
              <a:stCxn id="38" idx="4"/>
              <a:endCxn id="41" idx="1"/>
            </p:cNvCxnSpPr>
            <p:nvPr/>
          </p:nvCxnSpPr>
          <p:spPr bwMode="auto">
            <a:xfrm>
              <a:off x="5380628" y="1417756"/>
              <a:ext cx="343939" cy="58972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8" name="Straight Arrow Connector 27"/>
            <p:cNvCxnSpPr>
              <a:cxnSpLocks noChangeShapeType="1"/>
              <a:stCxn id="36" idx="3"/>
            </p:cNvCxnSpPr>
            <p:nvPr/>
          </p:nvCxnSpPr>
          <p:spPr bwMode="auto">
            <a:xfrm flipH="1">
              <a:off x="5839590" y="1342876"/>
              <a:ext cx="343938" cy="62952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9" name="Straight Arrow Connector 28"/>
            <p:cNvCxnSpPr>
              <a:cxnSpLocks noChangeShapeType="1"/>
              <a:stCxn id="39" idx="4"/>
              <a:endCxn id="40" idx="7"/>
            </p:cNvCxnSpPr>
            <p:nvPr/>
          </p:nvCxnSpPr>
          <p:spPr bwMode="auto">
            <a:xfrm flipH="1">
              <a:off x="6861966" y="1389061"/>
              <a:ext cx="345701" cy="640363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0" name="Rectangle 29"/>
            <p:cNvSpPr/>
            <p:nvPr/>
          </p:nvSpPr>
          <p:spPr bwMode="auto">
            <a:xfrm>
              <a:off x="5836067" y="476792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Spout</a:t>
              </a:r>
            </a:p>
          </p:txBody>
        </p:sp>
        <p:cxnSp>
          <p:nvCxnSpPr>
            <p:cNvPr id="31" name="Straight Arrow Connector 30"/>
            <p:cNvCxnSpPr>
              <a:cxnSpLocks noChangeShapeType="1"/>
              <a:stCxn id="38" idx="5"/>
              <a:endCxn id="40" idx="1"/>
            </p:cNvCxnSpPr>
            <p:nvPr/>
          </p:nvCxnSpPr>
          <p:spPr bwMode="auto">
            <a:xfrm>
              <a:off x="5492127" y="1371571"/>
              <a:ext cx="1146840" cy="657853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2" name="Straight Arrow Connector 31"/>
            <p:cNvCxnSpPr>
              <a:cxnSpLocks noChangeShapeType="1"/>
              <a:stCxn id="36" idx="5"/>
              <a:endCxn id="40" idx="0"/>
            </p:cNvCxnSpPr>
            <p:nvPr/>
          </p:nvCxnSpPr>
          <p:spPr bwMode="auto">
            <a:xfrm>
              <a:off x="6406527" y="1342876"/>
              <a:ext cx="343940" cy="640363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3" name="Straight Arrow Connector 20"/>
            <p:cNvCxnSpPr>
              <a:cxnSpLocks noChangeShapeType="1"/>
              <a:stCxn id="41" idx="4"/>
            </p:cNvCxnSpPr>
            <p:nvPr/>
          </p:nvCxnSpPr>
          <p:spPr bwMode="auto">
            <a:xfrm>
              <a:off x="5836067" y="2276662"/>
              <a:ext cx="1762" cy="30509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4" name="Straight Arrow Connector 22"/>
            <p:cNvCxnSpPr>
              <a:cxnSpLocks noChangeShapeType="1"/>
              <a:stCxn id="40" idx="4"/>
            </p:cNvCxnSpPr>
            <p:nvPr/>
          </p:nvCxnSpPr>
          <p:spPr bwMode="auto">
            <a:xfrm>
              <a:off x="6750467" y="2298608"/>
              <a:ext cx="1762" cy="283144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" name="Straight Arrow Connector 34"/>
            <p:cNvCxnSpPr>
              <a:cxnSpLocks noChangeShapeType="1"/>
              <a:stCxn id="39" idx="3"/>
              <a:endCxn id="41" idx="7"/>
            </p:cNvCxnSpPr>
            <p:nvPr/>
          </p:nvCxnSpPr>
          <p:spPr bwMode="auto">
            <a:xfrm flipH="1">
              <a:off x="5947566" y="1342876"/>
              <a:ext cx="1148601" cy="66460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6" name="Oval 35"/>
            <p:cNvSpPr/>
            <p:nvPr/>
          </p:nvSpPr>
          <p:spPr>
            <a:xfrm>
              <a:off x="6137343" y="1073692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492127" y="1107607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</a:p>
          </p:txBody>
        </p:sp>
        <p:sp>
          <p:nvSpPr>
            <p:cNvPr id="38" name="Oval 37"/>
            <p:cNvSpPr/>
            <p:nvPr/>
          </p:nvSpPr>
          <p:spPr>
            <a:xfrm>
              <a:off x="5222943" y="1102387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7049982" y="1073692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6592782" y="1983239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5678382" y="1961293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5615023" y="2568598"/>
              <a:ext cx="1434959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memcached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424431" y="1107607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324386" y="1110010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947283" y="1997611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847238" y="2000014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</a:p>
          </p:txBody>
        </p:sp>
      </p:grpSp>
      <p:pic>
        <p:nvPicPr>
          <p:cNvPr id="48" name="Picture 47" descr="summingbird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474" y="381000"/>
            <a:ext cx="3248526" cy="2057400"/>
          </a:xfrm>
          <a:prstGeom prst="rect">
            <a:avLst/>
          </a:prstGeom>
        </p:spPr>
      </p:pic>
      <p:sp>
        <p:nvSpPr>
          <p:cNvPr id="49" name="Right Arrow 48"/>
          <p:cNvSpPr/>
          <p:nvPr/>
        </p:nvSpPr>
        <p:spPr bwMode="auto">
          <a:xfrm rot="7101217">
            <a:off x="3143222" y="2716893"/>
            <a:ext cx="914400" cy="762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Right Arrow 49"/>
          <p:cNvSpPr/>
          <p:nvPr/>
        </p:nvSpPr>
        <p:spPr bwMode="auto">
          <a:xfrm rot="14498783" flipH="1">
            <a:off x="5048223" y="2716893"/>
            <a:ext cx="914400" cy="762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2214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5659473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Spark Structured Streaming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260651192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addition, multiplication, max, min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65682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moments (mean, variance, etc.)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sets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386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>
                <a:solidFill>
                  <a:srgbClr val="000000"/>
                </a:solidFill>
                <a:latin typeface="Gill Sans"/>
                <a:cs typeface="Gill Sans"/>
              </a:rPr>
              <a:t>hashmaps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 with </a:t>
            </a:r>
            <a:r>
              <a:rPr lang="en-US" sz="2400" b="0" dirty="0" err="1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 values</a:t>
            </a:r>
          </a:p>
        </p:txBody>
      </p:sp>
      <p:sp>
        <p:nvSpPr>
          <p:cNvPr id="7" name="TextBox 6"/>
          <p:cNvSpPr txBox="1"/>
          <p:nvPr/>
        </p:nvSpPr>
        <p:spPr>
          <a:xfrm rot="21269050">
            <a:off x="0" y="5423478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More interesting monoids?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814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tuples of monoids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“Boring” monoids</a:t>
            </a:r>
          </a:p>
        </p:txBody>
      </p:sp>
    </p:spTree>
    <p:extLst>
      <p:ext uri="{BB962C8B-B14F-4D97-AF65-F5344CB8AC3E}">
        <p14:creationId xmlns:p14="http://schemas.microsoft.com/office/powerpoint/2010/main" val="18664341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54864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Idea #2: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For many tasks, close enough is good enough!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44858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Bloom filters (set membership)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290578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HyperLogLog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counters (cardinality estimation)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36298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Count-min sketches (event counts)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“Interesting” monoids</a:t>
            </a:r>
          </a:p>
        </p:txBody>
      </p:sp>
    </p:spTree>
    <p:extLst>
      <p:ext uri="{BB962C8B-B14F-4D97-AF65-F5344CB8AC3E}">
        <p14:creationId xmlns:p14="http://schemas.microsoft.com/office/powerpoint/2010/main" val="8644046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9600" y="2880955"/>
            <a:ext cx="2667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Set membership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600" y="3500735"/>
            <a:ext cx="2667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Set cardinality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9600" y="4110335"/>
            <a:ext cx="2667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Frequency count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733800" y="2880955"/>
            <a:ext cx="121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set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33800" y="3490555"/>
            <a:ext cx="121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set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33800" y="4110335"/>
            <a:ext cx="1676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62601" y="2880955"/>
            <a:ext cx="25908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Bloom filter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1" y="3490555"/>
            <a:ext cx="3124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hyperloglog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counter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62600" y="4110335"/>
            <a:ext cx="3505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count-min sketches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33800" y="2271355"/>
            <a:ext cx="121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Exact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62600" y="2271355"/>
            <a:ext cx="25908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Approximate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Cheat Sheet</a:t>
            </a:r>
          </a:p>
        </p:txBody>
      </p:sp>
    </p:spTree>
    <p:extLst>
      <p:ext uri="{BB962C8B-B14F-4D97-AF65-F5344CB8AC3E}">
        <p14:creationId xmlns:p14="http://schemas.microsoft.com/office/powerpoint/2010/main" val="3215763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1903273"/>
            <a:ext cx="79248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def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[P &lt;: Platform[P]]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(source: Producer[P, Query],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store: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P#Store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[Long, 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Map[String, Long]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]) =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source.flatMap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 query =&gt;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query.getHour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, Map(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query.getQuery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-&gt; 1L))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}.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(store)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397276"/>
            <a:ext cx="83058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def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[P &lt;: Platform[P]]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(source: Producer[P, Query],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store: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P#Store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[Long, 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SketchMap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[String, Long]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])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(implicit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countMonoid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SketchMapMonoid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Long]) =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source.flatMap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 query =&gt;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query.getHour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countMonoid.create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query.getQuery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, 1L)))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}.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(store)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" y="1305580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0090"/>
                </a:solidFill>
                <a:latin typeface="Gill Sans"/>
                <a:cs typeface="Gill Sans"/>
              </a:rPr>
              <a:t>Exact with </a:t>
            </a:r>
            <a:r>
              <a:rPr lang="en-US" sz="2800" b="0" dirty="0" err="1">
                <a:solidFill>
                  <a:srgbClr val="000090"/>
                </a:solidFill>
                <a:latin typeface="Gill Sans"/>
                <a:cs typeface="Gill Sans"/>
              </a:rPr>
              <a:t>hashmaps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" y="3799583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0090"/>
                </a:solidFill>
                <a:latin typeface="Gill Sans"/>
                <a:cs typeface="Gill Sans"/>
              </a:rPr>
              <a:t>Approximate with CMS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Example: Count queries by hour</a:t>
            </a:r>
          </a:p>
        </p:txBody>
      </p:sp>
    </p:spTree>
    <p:extLst>
      <p:ext uri="{BB962C8B-B14F-4D97-AF65-F5344CB8AC3E}">
        <p14:creationId xmlns:p14="http://schemas.microsoft.com/office/powerpoint/2010/main" val="16654468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>
            <a:cxnSpLocks noChangeShapeType="1"/>
          </p:cNvCxnSpPr>
          <p:nvPr/>
        </p:nvCxnSpPr>
        <p:spPr bwMode="auto">
          <a:xfrm>
            <a:off x="1012779" y="3352800"/>
            <a:ext cx="5264774" cy="0"/>
          </a:xfrm>
          <a:prstGeom prst="straightConnector1">
            <a:avLst/>
          </a:prstGeom>
          <a:noFill/>
          <a:ln w="25400">
            <a:solidFill>
              <a:schemeClr val="bg1"/>
            </a:solidFill>
            <a:prstDash val="dash"/>
            <a:round/>
            <a:headEnd type="none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5" name="Rectangle 4"/>
          <p:cNvSpPr/>
          <p:nvPr/>
        </p:nvSpPr>
        <p:spPr bwMode="auto">
          <a:xfrm>
            <a:off x="5047912" y="1947295"/>
            <a:ext cx="1426607" cy="7533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Online</a:t>
            </a:r>
            <a:b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results</a:t>
            </a:r>
            <a:r>
              <a:rPr lang="en-US" b="0" kern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955230" y="2553212"/>
            <a:ext cx="655370" cy="15657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066995" y="2856737"/>
            <a:ext cx="1445229" cy="939421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Summingbird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kern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program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507487" y="1947295"/>
            <a:ext cx="979899" cy="7533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kern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Kafka</a:t>
            </a:r>
            <a:endParaRPr kumimoji="0" lang="en-US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3066995" y="1947295"/>
            <a:ext cx="1445229" cy="753376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Storm topology</a:t>
            </a:r>
          </a:p>
        </p:txBody>
      </p:sp>
      <p:cxnSp>
        <p:nvCxnSpPr>
          <p:cNvPr id="17" name="Straight Arrow Connector 16"/>
          <p:cNvCxnSpPr>
            <a:cxnSpLocks noChangeShapeType="1"/>
            <a:stCxn id="13" idx="1"/>
            <a:endCxn id="10" idx="3"/>
          </p:cNvCxnSpPr>
          <p:nvPr/>
        </p:nvCxnSpPr>
        <p:spPr bwMode="auto">
          <a:xfrm flipH="1">
            <a:off x="2487386" y="2323983"/>
            <a:ext cx="579609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grpSp>
        <p:nvGrpSpPr>
          <p:cNvPr id="50" name="Group 49"/>
          <p:cNvGrpSpPr/>
          <p:nvPr/>
        </p:nvGrpSpPr>
        <p:grpSpPr>
          <a:xfrm>
            <a:off x="3922814" y="4801137"/>
            <a:ext cx="628588" cy="1488242"/>
            <a:chOff x="3989166" y="4422506"/>
            <a:chExt cx="628588" cy="1488242"/>
          </a:xfrm>
        </p:grpSpPr>
        <p:sp>
          <p:nvSpPr>
            <p:cNvPr id="11" name="Rectangle 10"/>
            <p:cNvSpPr/>
            <p:nvPr/>
          </p:nvSpPr>
          <p:spPr bwMode="auto">
            <a:xfrm>
              <a:off x="3989166" y="5529381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store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1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8" name="Straight Arrow Connector 17"/>
            <p:cNvCxnSpPr>
              <a:cxnSpLocks noChangeShapeType="1"/>
              <a:endCxn id="11" idx="0"/>
            </p:cNvCxnSpPr>
            <p:nvPr/>
          </p:nvCxnSpPr>
          <p:spPr bwMode="auto">
            <a:xfrm>
              <a:off x="4278801" y="4422506"/>
              <a:ext cx="24659" cy="1106875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8" name="Group 47"/>
          <p:cNvGrpSpPr/>
          <p:nvPr/>
        </p:nvGrpSpPr>
        <p:grpSpPr>
          <a:xfrm>
            <a:off x="1986832" y="4849421"/>
            <a:ext cx="1393245" cy="1439315"/>
            <a:chOff x="2053184" y="4470790"/>
            <a:chExt cx="1393245" cy="1439315"/>
          </a:xfrm>
        </p:grpSpPr>
        <p:cxnSp>
          <p:nvCxnSpPr>
            <p:cNvPr id="15" name="Straight Arrow Connector 14"/>
            <p:cNvCxnSpPr>
              <a:cxnSpLocks noChangeShapeType="1"/>
            </p:cNvCxnSpPr>
            <p:nvPr/>
          </p:nvCxnSpPr>
          <p:spPr bwMode="auto">
            <a:xfrm flipV="1">
              <a:off x="2332612" y="4470790"/>
              <a:ext cx="1113817" cy="1056814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" name="Rectangle 20"/>
            <p:cNvSpPr/>
            <p:nvPr/>
          </p:nvSpPr>
          <p:spPr bwMode="auto">
            <a:xfrm>
              <a:off x="205318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source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2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784292" y="4849421"/>
            <a:ext cx="768621" cy="1439315"/>
            <a:chOff x="2850644" y="4470790"/>
            <a:chExt cx="768621" cy="1439315"/>
          </a:xfrm>
        </p:grpSpPr>
        <p:cxnSp>
          <p:nvCxnSpPr>
            <p:cNvPr id="16" name="Straight Arrow Connector 15"/>
            <p:cNvCxnSpPr>
              <a:cxnSpLocks noChangeShapeType="1"/>
            </p:cNvCxnSpPr>
            <p:nvPr/>
          </p:nvCxnSpPr>
          <p:spPr bwMode="auto">
            <a:xfrm flipV="1">
              <a:off x="3195711" y="4470790"/>
              <a:ext cx="361904" cy="107141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Rectangle 21"/>
            <p:cNvSpPr/>
            <p:nvPr/>
          </p:nvSpPr>
          <p:spPr bwMode="auto">
            <a:xfrm>
              <a:off x="285064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source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3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491263" y="5903513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4378785" y="4801137"/>
            <a:ext cx="829416" cy="1488734"/>
            <a:chOff x="4445137" y="4422506"/>
            <a:chExt cx="829416" cy="1488734"/>
          </a:xfrm>
        </p:grpSpPr>
        <p:cxnSp>
          <p:nvCxnSpPr>
            <p:cNvPr id="19" name="Straight Arrow Connector 18"/>
            <p:cNvCxnSpPr>
              <a:cxnSpLocks noChangeShapeType="1"/>
              <a:endCxn id="24" idx="0"/>
            </p:cNvCxnSpPr>
            <p:nvPr/>
          </p:nvCxnSpPr>
          <p:spPr bwMode="auto">
            <a:xfrm>
              <a:off x="4445137" y="4422506"/>
              <a:ext cx="515122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" name="Rectangle 23"/>
            <p:cNvSpPr/>
            <p:nvPr/>
          </p:nvSpPr>
          <p:spPr bwMode="auto">
            <a:xfrm>
              <a:off x="4645965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store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2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4551402" y="4801137"/>
            <a:ext cx="1313374" cy="1488734"/>
            <a:chOff x="4617754" y="4422506"/>
            <a:chExt cx="1313374" cy="1488734"/>
          </a:xfrm>
        </p:grpSpPr>
        <p:cxnSp>
          <p:nvCxnSpPr>
            <p:cNvPr id="20" name="Straight Arrow Connector 19"/>
            <p:cNvCxnSpPr>
              <a:cxnSpLocks noChangeShapeType="1"/>
              <a:endCxn id="25" idx="0"/>
            </p:cNvCxnSpPr>
            <p:nvPr/>
          </p:nvCxnSpPr>
          <p:spPr bwMode="auto">
            <a:xfrm>
              <a:off x="4617754" y="4422506"/>
              <a:ext cx="999080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Rectangle 24"/>
            <p:cNvSpPr/>
            <p:nvPr/>
          </p:nvSpPr>
          <p:spPr bwMode="auto">
            <a:xfrm>
              <a:off x="5302540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store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3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5815456" y="5903513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1193551" y="4849421"/>
            <a:ext cx="2072921" cy="1439315"/>
            <a:chOff x="1259903" y="4470790"/>
            <a:chExt cx="2072921" cy="1439315"/>
          </a:xfrm>
        </p:grpSpPr>
        <p:sp>
          <p:nvSpPr>
            <p:cNvPr id="9" name="Rectangle 8"/>
            <p:cNvSpPr/>
            <p:nvPr/>
          </p:nvSpPr>
          <p:spPr bwMode="auto">
            <a:xfrm>
              <a:off x="1259903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source</a:t>
              </a:r>
              <a:r>
                <a:rPr lang="en-US" sz="1400" b="0" kern="0" baseline="-25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1</a:t>
              </a:r>
              <a:endParaRPr kumimoji="0" lang="en-US" sz="14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" name="Straight Arrow Connector 13"/>
            <p:cNvCxnSpPr>
              <a:cxnSpLocks noChangeShapeType="1"/>
              <a:stCxn id="9" idx="0"/>
            </p:cNvCxnSpPr>
            <p:nvPr/>
          </p:nvCxnSpPr>
          <p:spPr bwMode="auto">
            <a:xfrm flipV="1">
              <a:off x="1644214" y="4470790"/>
              <a:ext cx="1688610" cy="1057948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TextBox 26"/>
            <p:cNvSpPr txBox="1"/>
            <p:nvPr/>
          </p:nvSpPr>
          <p:spPr>
            <a:xfrm>
              <a:off x="1346438" y="5210896"/>
              <a:ext cx="50648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read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667448" y="5483423"/>
            <a:ext cx="57099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write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75986" y="4800600"/>
            <a:ext cx="60625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ingest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1000448" y="5213090"/>
            <a:ext cx="5264775" cy="1294543"/>
            <a:chOff x="1066800" y="4834459"/>
            <a:chExt cx="5264775" cy="1294543"/>
          </a:xfrm>
        </p:grpSpPr>
        <p:sp>
          <p:nvSpPr>
            <p:cNvPr id="30" name="Rectangle 29"/>
            <p:cNvSpPr/>
            <p:nvPr/>
          </p:nvSpPr>
          <p:spPr>
            <a:xfrm>
              <a:off x="1066800" y="4834459"/>
              <a:ext cx="5264775" cy="1294543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77566" y="4834460"/>
              <a:ext cx="787395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HDFS</a:t>
              </a:r>
            </a:p>
          </p:txBody>
        </p:sp>
      </p:grpSp>
      <p:cxnSp>
        <p:nvCxnSpPr>
          <p:cNvPr id="32" name="Straight Arrow Connector 31"/>
          <p:cNvCxnSpPr>
            <a:cxnSpLocks noChangeShapeType="1"/>
          </p:cNvCxnSpPr>
          <p:nvPr/>
        </p:nvCxnSpPr>
        <p:spPr bwMode="auto">
          <a:xfrm flipV="1">
            <a:off x="4341795" y="4801137"/>
            <a:ext cx="1246053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 flipV="1">
            <a:off x="4948198" y="4801137"/>
            <a:ext cx="762193" cy="106539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 flipV="1">
            <a:off x="5587848" y="4802447"/>
            <a:ext cx="276928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7" name="Straight Arrow Connector 36"/>
          <p:cNvCxnSpPr>
            <a:cxnSpLocks noChangeShapeType="1"/>
            <a:stCxn id="13" idx="3"/>
            <a:endCxn id="5" idx="1"/>
          </p:cNvCxnSpPr>
          <p:nvPr/>
        </p:nvCxnSpPr>
        <p:spPr bwMode="auto">
          <a:xfrm>
            <a:off x="4512224" y="2323983"/>
            <a:ext cx="535688" cy="1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8" name="TextBox 37"/>
          <p:cNvSpPr txBox="1"/>
          <p:nvPr/>
        </p:nvSpPr>
        <p:spPr>
          <a:xfrm>
            <a:off x="2524448" y="1995101"/>
            <a:ext cx="50648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read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14493" y="1995101"/>
            <a:ext cx="57099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write</a:t>
            </a: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563048" y="2553213"/>
            <a:ext cx="791990" cy="554816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40"/>
          <p:cNvCxnSpPr>
            <a:cxnSpLocks noChangeShapeType="1"/>
          </p:cNvCxnSpPr>
          <p:nvPr/>
        </p:nvCxnSpPr>
        <p:spPr bwMode="auto">
          <a:xfrm flipV="1">
            <a:off x="6591035" y="3539544"/>
            <a:ext cx="764003" cy="579462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42" name="TextBox 41"/>
          <p:cNvSpPr txBox="1"/>
          <p:nvPr/>
        </p:nvSpPr>
        <p:spPr>
          <a:xfrm>
            <a:off x="6665920" y="3906870"/>
            <a:ext cx="60503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query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665920" y="2438400"/>
            <a:ext cx="60503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query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42134" y="3048000"/>
            <a:ext cx="74411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online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42134" y="3393199"/>
            <a:ext cx="69121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batch</a:t>
            </a:r>
          </a:p>
        </p:txBody>
      </p:sp>
      <p:sp>
        <p:nvSpPr>
          <p:cNvPr id="46" name="Rounded Rectangle 45"/>
          <p:cNvSpPr/>
          <p:nvPr/>
        </p:nvSpPr>
        <p:spPr bwMode="auto">
          <a:xfrm rot="16200000">
            <a:off x="6823847" y="3084404"/>
            <a:ext cx="1565793" cy="503412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 library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0" y="1153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Example: count historical clicks and clicks in real time</a:t>
            </a: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Hybrid Online/Batch Processing</a:t>
            </a:r>
          </a:p>
        </p:txBody>
      </p:sp>
      <p:sp>
        <p:nvSpPr>
          <p:cNvPr id="57" name="Rounded Rectangle 56"/>
          <p:cNvSpPr/>
          <p:nvPr/>
        </p:nvSpPr>
        <p:spPr bwMode="auto">
          <a:xfrm>
            <a:off x="3066995" y="3952225"/>
            <a:ext cx="1445229" cy="753376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Hadoop</a:t>
            </a:r>
            <a:b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job</a:t>
            </a:r>
          </a:p>
        </p:txBody>
      </p:sp>
      <p:sp>
        <p:nvSpPr>
          <p:cNvPr id="36" name="Down Arrow 35"/>
          <p:cNvSpPr/>
          <p:nvPr/>
        </p:nvSpPr>
        <p:spPr>
          <a:xfrm flipV="1">
            <a:off x="3610848" y="2615790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8" name="Down Arrow 57"/>
          <p:cNvSpPr/>
          <p:nvPr/>
        </p:nvSpPr>
        <p:spPr>
          <a:xfrm rot="10800000" flipV="1">
            <a:off x="3610848" y="3657600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5047912" y="3952224"/>
            <a:ext cx="1426607" cy="75337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Batch</a:t>
            </a:r>
            <a:b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</a:b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5867288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6" grpId="0" animBg="1"/>
      <p:bldP spid="5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TSAR, a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TimeSeries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AggregatoR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!</a:t>
            </a:r>
          </a:p>
          <a:p>
            <a:pPr algn="ctr">
              <a:defRPr/>
            </a:pP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Source: </a:t>
            </a:r>
            <a:r>
              <a:rPr lang="en-US" sz="1000" b="0" kern="0" dirty="0">
                <a:solidFill>
                  <a:srgbClr val="000000"/>
                </a:solidFill>
              </a:rPr>
              <a:t>https://</a:t>
            </a:r>
            <a:r>
              <a:rPr lang="en-US" sz="1000" b="0" kern="0" dirty="0" err="1">
                <a:solidFill>
                  <a:srgbClr val="000000"/>
                </a:solidFill>
              </a:rPr>
              <a:t>blog.twitter.com</a:t>
            </a:r>
            <a:r>
              <a:rPr lang="en-US" sz="1000" b="0" kern="0" dirty="0">
                <a:solidFill>
                  <a:srgbClr val="000000"/>
                </a:solidFill>
              </a:rPr>
              <a:t>/2014/tsar-a-</a:t>
            </a:r>
            <a:r>
              <a:rPr lang="en-US" sz="1000" b="0" kern="0" dirty="0" err="1">
                <a:solidFill>
                  <a:srgbClr val="000000"/>
                </a:solidFill>
              </a:rPr>
              <a:t>timeseries</a:t>
            </a:r>
            <a:r>
              <a:rPr lang="en-US" sz="1000" b="0" kern="0" dirty="0">
                <a:solidFill>
                  <a:srgbClr val="000000"/>
                </a:solidFill>
              </a:rPr>
              <a:t>-aggregator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40" y="1370489"/>
            <a:ext cx="557532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870894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>
            <a:cxnSpLocks noChangeShapeType="1"/>
          </p:cNvCxnSpPr>
          <p:nvPr/>
        </p:nvCxnSpPr>
        <p:spPr bwMode="auto">
          <a:xfrm>
            <a:off x="1012779" y="3352800"/>
            <a:ext cx="5264774" cy="0"/>
          </a:xfrm>
          <a:prstGeom prst="straightConnector1">
            <a:avLst/>
          </a:prstGeom>
          <a:noFill/>
          <a:ln w="25400">
            <a:solidFill>
              <a:schemeClr val="bg1"/>
            </a:solidFill>
            <a:prstDash val="dash"/>
            <a:round/>
            <a:headEnd type="none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7" name="Rectangle 6"/>
          <p:cNvSpPr/>
          <p:nvPr/>
        </p:nvSpPr>
        <p:spPr bwMode="auto">
          <a:xfrm>
            <a:off x="7955230" y="2553212"/>
            <a:ext cx="655370" cy="15657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</a:t>
            </a: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563048" y="2553213"/>
            <a:ext cx="791990" cy="554816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40"/>
          <p:cNvCxnSpPr>
            <a:cxnSpLocks noChangeShapeType="1"/>
          </p:cNvCxnSpPr>
          <p:nvPr/>
        </p:nvCxnSpPr>
        <p:spPr bwMode="auto">
          <a:xfrm flipV="1">
            <a:off x="6591035" y="3539544"/>
            <a:ext cx="764003" cy="579462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44" name="TextBox 43"/>
          <p:cNvSpPr txBox="1"/>
          <p:nvPr/>
        </p:nvSpPr>
        <p:spPr>
          <a:xfrm>
            <a:off x="942134" y="3048000"/>
            <a:ext cx="74411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online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942134" y="3393199"/>
            <a:ext cx="69121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batch</a:t>
            </a:r>
          </a:p>
        </p:txBody>
      </p:sp>
      <p:sp>
        <p:nvSpPr>
          <p:cNvPr id="46" name="Rounded Rectangle 45"/>
          <p:cNvSpPr/>
          <p:nvPr/>
        </p:nvSpPr>
        <p:spPr bwMode="auto">
          <a:xfrm rot="16200000">
            <a:off x="6823847" y="3084404"/>
            <a:ext cx="1565793" cy="503412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merging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0" y="1153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Example: count historical clicks and clicks in real time</a:t>
            </a: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Hybrid Online/Batch Processing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1507487" y="1947295"/>
            <a:ext cx="4967032" cy="753377"/>
            <a:chOff x="1507487" y="1947295"/>
            <a:chExt cx="4967032" cy="753377"/>
          </a:xfrm>
        </p:grpSpPr>
        <p:sp>
          <p:nvSpPr>
            <p:cNvPr id="5" name="Rectangle 4"/>
            <p:cNvSpPr/>
            <p:nvPr/>
          </p:nvSpPr>
          <p:spPr bwMode="auto">
            <a:xfrm>
              <a:off x="5047912" y="1947295"/>
              <a:ext cx="1426607" cy="75337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Online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results</a:t>
              </a: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 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1507487" y="1947295"/>
              <a:ext cx="979899" cy="75337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Kafka</a:t>
              </a:r>
              <a:endParaRPr kumimoji="0" lang="en-US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3066995" y="1947295"/>
              <a:ext cx="1445229" cy="753376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Online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processing</a:t>
              </a:r>
            </a:p>
          </p:txBody>
        </p:sp>
        <p:cxnSp>
          <p:nvCxnSpPr>
            <p:cNvPr id="37" name="Straight Arrow Connector 36"/>
            <p:cNvCxnSpPr>
              <a:cxnSpLocks noChangeShapeType="1"/>
              <a:stCxn id="13" idx="3"/>
              <a:endCxn id="5" idx="1"/>
            </p:cNvCxnSpPr>
            <p:nvPr/>
          </p:nvCxnSpPr>
          <p:spPr bwMode="auto">
            <a:xfrm>
              <a:off x="4512224" y="2323983"/>
              <a:ext cx="535688" cy="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" name="Straight Arrow Connector 59"/>
            <p:cNvCxnSpPr>
              <a:cxnSpLocks noChangeShapeType="1"/>
              <a:stCxn id="10" idx="3"/>
              <a:endCxn id="13" idx="1"/>
            </p:cNvCxnSpPr>
            <p:nvPr/>
          </p:nvCxnSpPr>
          <p:spPr bwMode="auto">
            <a:xfrm>
              <a:off x="2487386" y="2323983"/>
              <a:ext cx="579609" cy="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7" name="Group 66"/>
          <p:cNvGrpSpPr/>
          <p:nvPr/>
        </p:nvGrpSpPr>
        <p:grpSpPr>
          <a:xfrm>
            <a:off x="1507486" y="3952224"/>
            <a:ext cx="4967033" cy="753377"/>
            <a:chOff x="1507486" y="3952224"/>
            <a:chExt cx="4967033" cy="753377"/>
          </a:xfrm>
        </p:grpSpPr>
        <p:sp>
          <p:nvSpPr>
            <p:cNvPr id="63" name="Rectangle 62"/>
            <p:cNvSpPr/>
            <p:nvPr/>
          </p:nvSpPr>
          <p:spPr bwMode="auto">
            <a:xfrm>
              <a:off x="5047912" y="3952224"/>
              <a:ext cx="1426607" cy="75337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Batch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results</a:t>
              </a: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1507486" y="3952225"/>
              <a:ext cx="979899" cy="75337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HDFS</a:t>
              </a:r>
              <a:endParaRPr kumimoji="0" lang="en-US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59" name="Rounded Rectangle 58"/>
            <p:cNvSpPr/>
            <p:nvPr/>
          </p:nvSpPr>
          <p:spPr bwMode="auto">
            <a:xfrm>
              <a:off x="3066994" y="3952225"/>
              <a:ext cx="1445229" cy="753376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Batch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processing</a:t>
              </a:r>
            </a:p>
          </p:txBody>
        </p:sp>
        <p:cxnSp>
          <p:nvCxnSpPr>
            <p:cNvPr id="61" name="Straight Arrow Connector 60"/>
            <p:cNvCxnSpPr>
              <a:cxnSpLocks noChangeShapeType="1"/>
              <a:stCxn id="56" idx="3"/>
              <a:endCxn id="59" idx="1"/>
            </p:cNvCxnSpPr>
            <p:nvPr/>
          </p:nvCxnSpPr>
          <p:spPr bwMode="auto">
            <a:xfrm>
              <a:off x="2487385" y="4328913"/>
              <a:ext cx="579609" cy="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2" name="Straight Arrow Connector 61"/>
            <p:cNvCxnSpPr>
              <a:cxnSpLocks noChangeShapeType="1"/>
              <a:stCxn id="59" idx="3"/>
              <a:endCxn id="63" idx="1"/>
            </p:cNvCxnSpPr>
            <p:nvPr/>
          </p:nvCxnSpPr>
          <p:spPr bwMode="auto">
            <a:xfrm>
              <a:off x="4512223" y="4328913"/>
              <a:ext cx="535689" cy="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3" name="Rounded Rectangle 22"/>
          <p:cNvSpPr/>
          <p:nvPr/>
        </p:nvSpPr>
        <p:spPr bwMode="auto">
          <a:xfrm>
            <a:off x="3066995" y="2856737"/>
            <a:ext cx="1445229" cy="939421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Summingbird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kern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program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4" name="Down Arrow 23"/>
          <p:cNvSpPr/>
          <p:nvPr/>
        </p:nvSpPr>
        <p:spPr>
          <a:xfrm flipV="1">
            <a:off x="3610848" y="2615790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5" name="Down Arrow 24"/>
          <p:cNvSpPr/>
          <p:nvPr/>
        </p:nvSpPr>
        <p:spPr>
          <a:xfrm rot="10800000" flipV="1">
            <a:off x="3610848" y="3657600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 rot="21269050">
            <a:off x="0" y="5423478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But this is still too painful...</a:t>
            </a:r>
          </a:p>
        </p:txBody>
      </p:sp>
    </p:spTree>
    <p:extLst>
      <p:ext uri="{BB962C8B-B14F-4D97-AF65-F5344CB8AC3E}">
        <p14:creationId xmlns:p14="http://schemas.microsoft.com/office/powerpoint/2010/main" val="10081032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7955230" y="2553212"/>
            <a:ext cx="655370" cy="15657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</a:t>
            </a: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563048" y="2553213"/>
            <a:ext cx="1285552" cy="647187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54" name="TextBox 53"/>
          <p:cNvSpPr txBox="1"/>
          <p:nvPr/>
        </p:nvSpPr>
        <p:spPr>
          <a:xfrm>
            <a:off x="0" y="1153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Example: count historical clicks and clicks in real time</a:t>
            </a: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Hybrid Online/Batch Processing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1507487" y="1947295"/>
            <a:ext cx="4967032" cy="753377"/>
            <a:chOff x="1507487" y="1947295"/>
            <a:chExt cx="4967032" cy="753377"/>
          </a:xfrm>
        </p:grpSpPr>
        <p:sp>
          <p:nvSpPr>
            <p:cNvPr id="5" name="Rectangle 4"/>
            <p:cNvSpPr/>
            <p:nvPr/>
          </p:nvSpPr>
          <p:spPr bwMode="auto">
            <a:xfrm>
              <a:off x="5047912" y="1947295"/>
              <a:ext cx="1426607" cy="75337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Online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results</a:t>
              </a: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 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1507487" y="1947295"/>
              <a:ext cx="979899" cy="75337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Kafka</a:t>
              </a:r>
              <a:endParaRPr kumimoji="0" lang="en-US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3066995" y="1947295"/>
              <a:ext cx="1445229" cy="753376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Online</a:t>
              </a:r>
              <a:b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</a:b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processing</a:t>
              </a:r>
            </a:p>
          </p:txBody>
        </p:sp>
        <p:cxnSp>
          <p:nvCxnSpPr>
            <p:cNvPr id="37" name="Straight Arrow Connector 36"/>
            <p:cNvCxnSpPr>
              <a:cxnSpLocks noChangeShapeType="1"/>
              <a:stCxn id="13" idx="3"/>
              <a:endCxn id="5" idx="1"/>
            </p:cNvCxnSpPr>
            <p:nvPr/>
          </p:nvCxnSpPr>
          <p:spPr bwMode="auto">
            <a:xfrm>
              <a:off x="4512224" y="2323983"/>
              <a:ext cx="535688" cy="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" name="Straight Arrow Connector 59"/>
            <p:cNvCxnSpPr>
              <a:cxnSpLocks noChangeShapeType="1"/>
              <a:stCxn id="10" idx="3"/>
              <a:endCxn id="13" idx="1"/>
            </p:cNvCxnSpPr>
            <p:nvPr/>
          </p:nvCxnSpPr>
          <p:spPr bwMode="auto">
            <a:xfrm>
              <a:off x="2487386" y="2323983"/>
              <a:ext cx="579609" cy="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8" name="TextBox 27"/>
          <p:cNvSpPr txBox="1"/>
          <p:nvPr/>
        </p:nvSpPr>
        <p:spPr>
          <a:xfrm rot="21269050">
            <a:off x="1387461" y="3601054"/>
            <a:ext cx="528821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Wait, but how can this work?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5201289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Idea: everything is streaming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0" y="5619690"/>
            <a:ext cx="91440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Batch processing is just streaming through a historic dataset!</a:t>
            </a:r>
          </a:p>
        </p:txBody>
      </p:sp>
    </p:spTree>
    <p:extLst>
      <p:ext uri="{BB962C8B-B14F-4D97-AF65-F5344CB8AC3E}">
        <p14:creationId xmlns:p14="http://schemas.microsoft.com/office/powerpoint/2010/main" val="2478841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7867464" y="1947295"/>
            <a:ext cx="788906" cy="7533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client</a:t>
            </a: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569583" y="2323982"/>
            <a:ext cx="1202817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5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Everything is Streaming!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1507487" y="1947295"/>
            <a:ext cx="4967032" cy="753377"/>
            <a:chOff x="1507487" y="1947295"/>
            <a:chExt cx="4967032" cy="753377"/>
          </a:xfrm>
        </p:grpSpPr>
        <p:sp>
          <p:nvSpPr>
            <p:cNvPr id="5" name="Rectangle 4"/>
            <p:cNvSpPr/>
            <p:nvPr/>
          </p:nvSpPr>
          <p:spPr bwMode="auto">
            <a:xfrm>
              <a:off x="5047912" y="1947295"/>
              <a:ext cx="1426607" cy="75337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Results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1507487" y="1947295"/>
              <a:ext cx="979899" cy="753376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Kafka</a:t>
              </a:r>
              <a:endParaRPr kumimoji="0" lang="en-US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3066995" y="1947295"/>
              <a:ext cx="1445229" cy="753376"/>
            </a:xfrm>
            <a:prstGeom prst="round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ill Sans" charset="0"/>
                  <a:ea typeface="Gill Sans" charset="0"/>
                  <a:cs typeface="Gill Sans" charset="0"/>
                </a:rPr>
                <a:t>Kafka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0" kern="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Streams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37" name="Straight Arrow Connector 36"/>
            <p:cNvCxnSpPr>
              <a:cxnSpLocks noChangeShapeType="1"/>
              <a:stCxn id="13" idx="3"/>
              <a:endCxn id="5" idx="1"/>
            </p:cNvCxnSpPr>
            <p:nvPr/>
          </p:nvCxnSpPr>
          <p:spPr bwMode="auto">
            <a:xfrm>
              <a:off x="4512224" y="2323983"/>
              <a:ext cx="535688" cy="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" name="Straight Arrow Connector 59"/>
            <p:cNvCxnSpPr>
              <a:cxnSpLocks noChangeShapeType="1"/>
              <a:stCxn id="10" idx="3"/>
              <a:endCxn id="13" idx="1"/>
            </p:cNvCxnSpPr>
            <p:nvPr/>
          </p:nvCxnSpPr>
          <p:spPr bwMode="auto">
            <a:xfrm>
              <a:off x="2487386" y="2323983"/>
              <a:ext cx="579609" cy="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6" name="TextBox 15"/>
          <p:cNvSpPr txBox="1"/>
          <p:nvPr/>
        </p:nvSpPr>
        <p:spPr>
          <a:xfrm>
            <a:off x="533400" y="3736300"/>
            <a:ext cx="8305800" cy="28931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StreamsBuilder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builder = new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StreamsBuilder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KStream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&lt;String, String&gt;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textLines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builder.stream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("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TextLinesTopic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");</a:t>
            </a:r>
          </a:p>
          <a:p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KTable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&lt;String, Long&gt;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wordCounts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textLines</a:t>
            </a:r>
            <a:endParaRPr lang="en-US" sz="14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   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flatMapValues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textLine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-&gt;     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Arrays.asList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textLine.toLowerCase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().split("\\W+")))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    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groupBy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((key, word) -&gt; word)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    .count(Materialized.&lt;String, Long,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KeyValueStore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&lt;Bytes, byte[]&gt;&gt;as("counts-store"));</a:t>
            </a:r>
          </a:p>
          <a:p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wordCounts.toStream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().to("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WordsWithCountsTopic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",    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Produced.with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Serdes.String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(),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Serdes.Long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()));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 </a:t>
            </a:r>
          </a:p>
          <a:p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KafkaStreams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streams = new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KafkaStreams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builder.build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(),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streams.start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</p:txBody>
      </p:sp>
      <p:sp>
        <p:nvSpPr>
          <p:cNvPr id="17" name="Left Arrow 16"/>
          <p:cNvSpPr/>
          <p:nvPr/>
        </p:nvSpPr>
        <p:spPr bwMode="auto">
          <a:xfrm rot="2568557">
            <a:off x="4175928" y="2573677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rot="21359004">
            <a:off x="4888847" y="3078951"/>
            <a:ext cx="3356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Cut out the middleman!</a:t>
            </a:r>
          </a:p>
        </p:txBody>
      </p:sp>
    </p:spTree>
    <p:extLst>
      <p:ext uri="{BB962C8B-B14F-4D97-AF65-F5344CB8AC3E}">
        <p14:creationId xmlns:p14="http://schemas.microsoft.com/office/powerpoint/2010/main" val="17077212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18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4572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(I hate this too.)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0" y="1447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l-GR" sz="24800" b="0" kern="0" dirty="0">
                <a:solidFill>
                  <a:srgbClr val="000000"/>
                </a:solidFill>
                <a:latin typeface="Gill Sans"/>
                <a:cs typeface="Gill Sans"/>
              </a:rPr>
              <a:t>κ</a:t>
            </a:r>
            <a:endParaRPr lang="en-US" sz="24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44360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900"/>
            <a:ext cx="9144000" cy="5659473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Spark Structured Streaming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090866851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Vision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61" y="1524000"/>
            <a:ext cx="7709839" cy="44958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8382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https://</a:t>
            </a:r>
            <a:r>
              <a:rPr lang="en-US" sz="1000" b="0" dirty="0" err="1">
                <a:solidFill>
                  <a:schemeClr val="bg1"/>
                </a:solidFill>
              </a:rPr>
              <a:t>cloudplatform.googleblog.com</a:t>
            </a:r>
            <a:r>
              <a:rPr lang="en-US" sz="1000" b="0" dirty="0">
                <a:solidFill>
                  <a:schemeClr val="bg1"/>
                </a:solidFill>
              </a:rPr>
              <a:t>/2016/01/Dataflow-and-open-source-proposal-to-join-the-Apache-Incubator.html</a:t>
            </a:r>
          </a:p>
        </p:txBody>
      </p:sp>
    </p:spTree>
    <p:extLst>
      <p:ext uri="{BB962C8B-B14F-4D97-AF65-F5344CB8AC3E}">
        <p14:creationId xmlns:p14="http://schemas.microsoft.com/office/powerpoint/2010/main" val="81694442"/>
      </p:ext>
    </p:extLst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Bounded Datasets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3058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Pipeline p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Pipeline.create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(options);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p.apply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TextIO.Read.from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://your/input/"))   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FlatMapElements.via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 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Arrays.asList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word.split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("[^a-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zA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-Z']+"))))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Filter.by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word.isEmpty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Count.perElement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MapElements.via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((KV&lt;String, Long&gt;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) -&gt;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wordCount.getKey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 + ": " +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wordCount.getValue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())) 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TextIO.Write.to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://your/output/"));</a:t>
            </a:r>
          </a:p>
        </p:txBody>
      </p:sp>
    </p:spTree>
    <p:extLst>
      <p:ext uri="{BB962C8B-B14F-4D97-AF65-F5344CB8AC3E}">
        <p14:creationId xmlns:p14="http://schemas.microsoft.com/office/powerpoint/2010/main" val="1440417347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Unbounded Datasets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305800" cy="40318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Pipeline p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Pipeline.create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(options);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p.apply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KafkaIO.read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("tweets")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.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withTimestampFn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(new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TweetTimestampFunction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.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withWatermarkFn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kv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-&gt;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Instant.now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().minus(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Duration.standardMinutes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(2))))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70C0"/>
                </a:solidFill>
                <a:latin typeface="Andale Mono"/>
                <a:cs typeface="Andale Mono"/>
              </a:rPr>
              <a:t>Window.into</a:t>
            </a:r>
            <a:r>
              <a:rPr lang="en-US" b="0" dirty="0">
                <a:solidFill>
                  <a:srgbClr val="0070C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70C0"/>
                </a:solidFill>
                <a:latin typeface="Andale Mono"/>
                <a:cs typeface="Andale Mono"/>
              </a:rPr>
              <a:t>FixedWindows.of</a:t>
            </a:r>
            <a:r>
              <a:rPr lang="en-US" b="0" dirty="0">
                <a:solidFill>
                  <a:srgbClr val="0070C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70C0"/>
                </a:solidFill>
                <a:latin typeface="Andale Mono"/>
                <a:cs typeface="Andale Mono"/>
              </a:rPr>
              <a:t>Duration.standardMinutes</a:t>
            </a:r>
            <a:r>
              <a:rPr lang="en-US" b="0" dirty="0">
                <a:solidFill>
                  <a:srgbClr val="0070C0"/>
                </a:solidFill>
                <a:latin typeface="Andale Mono"/>
                <a:cs typeface="Andale Mono"/>
              </a:rPr>
              <a:t>(2)))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.triggering(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AtWatermark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()         </a:t>
            </a:r>
          </a:p>
          <a:p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        .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withEarlyFirings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AtPeriod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Duration.standardMinutes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(1)))          </a:t>
            </a:r>
          </a:p>
          <a:p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        .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withLateFirings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AtCount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(1)))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b="0" dirty="0" err="1">
                <a:solidFill>
                  <a:srgbClr val="FF0000"/>
                </a:solidFill>
                <a:latin typeface="Andale Mono"/>
                <a:cs typeface="Andale Mono"/>
              </a:rPr>
              <a:t>accumulatingAndRetractingFiredPanes</a:t>
            </a:r>
            <a:r>
              <a:rPr lang="en-US" b="0" dirty="0">
                <a:solidFill>
                  <a:srgbClr val="FF0000"/>
                </a:solidFill>
                <a:latin typeface="Andale Mono"/>
                <a:cs typeface="Andale Mono"/>
              </a:rPr>
              <a:t>()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FlatMapElements.via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Arrays.asList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word.split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("[^a-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zA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-Z']+"))))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Filter.by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word.isEmpty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Count.perElement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KafkaIO.write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("counts"))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48200" y="5572780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>
                <a:solidFill>
                  <a:srgbClr val="0070C0"/>
                </a:solidFill>
                <a:latin typeface="Gill Sans"/>
                <a:cs typeface="Gill Sans"/>
              </a:rPr>
              <a:t>Where</a:t>
            </a: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 in event time?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48200" y="5879068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>
                <a:solidFill>
                  <a:srgbClr val="00B050"/>
                </a:solidFill>
                <a:latin typeface="Gill Sans"/>
                <a:cs typeface="Gill Sans"/>
              </a:rPr>
              <a:t>When</a:t>
            </a: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 in processing time?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6183868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>
                <a:solidFill>
                  <a:srgbClr val="FF0000"/>
                </a:solidFill>
                <a:latin typeface="Gill Sans"/>
                <a:cs typeface="Gill Sans"/>
              </a:rPr>
              <a:t>How</a:t>
            </a: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 do refines relate?</a:t>
            </a:r>
          </a:p>
        </p:txBody>
      </p:sp>
    </p:spTree>
    <p:extLst>
      <p:ext uri="{BB962C8B-B14F-4D97-AF65-F5344CB8AC3E}">
        <p14:creationId xmlns:p14="http://schemas.microsoft.com/office/powerpoint/2010/main" val="635892071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err="1"/>
              <a:t>flickr</a:t>
            </a:r>
            <a:r>
              <a:rPr lang="en-US" sz="1000" b="0" dirty="0"/>
              <a:t> (https://</a:t>
            </a:r>
            <a:r>
              <a:rPr lang="en-US" sz="1000" b="0" dirty="0" err="1"/>
              <a:t>www.flickr.com</a:t>
            </a:r>
            <a:r>
              <a:rPr lang="en-US" sz="1000" b="0" dirty="0"/>
              <a:t>/photos/39414578@N03/16042029002)</a:t>
            </a:r>
          </a:p>
        </p:txBody>
      </p:sp>
    </p:spTree>
    <p:extLst>
      <p:ext uri="{BB962C8B-B14F-4D97-AF65-F5344CB8AC3E}">
        <p14:creationId xmlns:p14="http://schemas.microsoft.com/office/powerpoint/2010/main" val="153409977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800"/>
            <a:ext cx="9144000" cy="4701184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Spark Structured Streaming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8344467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6300"/>
            <a:ext cx="9144000" cy="5083120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Spark Structured Streaming Documentation</a:t>
            </a:r>
          </a:p>
        </p:txBody>
      </p:sp>
    </p:spTree>
    <p:extLst>
      <p:ext uri="{BB962C8B-B14F-4D97-AF65-F5344CB8AC3E}">
        <p14:creationId xmlns:p14="http://schemas.microsoft.com/office/powerpoint/2010/main" val="57885164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Wikipedia (River)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Interlude</a:t>
            </a:r>
          </a:p>
        </p:txBody>
      </p:sp>
    </p:spTree>
    <p:extLst>
      <p:ext uri="{BB962C8B-B14F-4D97-AF65-F5344CB8AC3E}">
        <p14:creationId xmlns:p14="http://schemas.microsoft.com/office/powerpoint/2010/main" val="80845002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58315</TotalTime>
  <Words>3300</Words>
  <Application>Microsoft Office PowerPoint</Application>
  <PresentationFormat>On-screen Show (4:3)</PresentationFormat>
  <Paragraphs>1187</Paragraphs>
  <Slides>63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0" baseType="lpstr">
      <vt:lpstr>Andale Mono</vt:lpstr>
      <vt:lpstr>Arial</vt:lpstr>
      <vt:lpstr>Arial Black</vt:lpstr>
      <vt:lpstr>Gill Sans</vt:lpstr>
      <vt:lpstr>Times New Roman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Adam Roegiest</cp:lastModifiedBy>
  <cp:revision>12518</cp:revision>
  <dcterms:created xsi:type="dcterms:W3CDTF">2012-08-31T06:36:49Z</dcterms:created>
  <dcterms:modified xsi:type="dcterms:W3CDTF">2019-02-09T19:19:56Z</dcterms:modified>
  <cp:category/>
</cp:coreProperties>
</file>